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embeddedFontLst>
    <p:embeddedFont>
      <p:font typeface="Nunito" charset="0"/>
      <p:regular r:id="rId16"/>
      <p:bold r:id="rId17"/>
      <p:italic r:id="rId18"/>
      <p:boldItalic r:id="rId19"/>
    </p:embeddedFont>
    <p:embeddedFont>
      <p:font typeface="Calibri" pitchFamily="34" charset="0"/>
      <p:regular r:id="rId20"/>
      <p:bold r:id="rId21"/>
      <p:italic r:id="rId22"/>
      <p:boldItalic r:id="rId23"/>
    </p:embeddedFont>
    <p:embeddedFont>
      <p:font typeface="Roboto" charset="0"/>
      <p:regular r:id="rId24"/>
      <p:bold r:id="rId25"/>
      <p:italic r:id="rId26"/>
      <p:boldItalic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570" y="-78"/>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26" Type="http://schemas.openxmlformats.org/officeDocument/2006/relationships/font" Target="fonts/font11.fntdata"/><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font" Target="fonts/font10.fntdata"/><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9.fntdata"/><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font" Target="fonts/font8.fntdata"/><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4.fntdata"/><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7.fntdata"/><Relationship Id="rId27" Type="http://schemas.openxmlformats.org/officeDocument/2006/relationships/font" Target="fonts/font12.fnt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d9efbbdcf7_5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d9efbbdcf7_5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d9efbbdcf7_6_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d9efbbdcf7_6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d9efbbdcf7_7_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d9efbbdcf7_7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d9efbbdcf7_8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 name="Google Shape;198;gd9efbbdcf7_8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d9efbbdcf7_0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d9efbbdcf7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d9efbbdcf7_0_5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d9efbbdcf7_0_5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d9efbbdcf7_0_54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d9efbbdcf7_0_5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d9efbbdcf7_1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d9efbbdcf7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d9efbbdcf7_2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d9efbbdcf7_2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d9efbbdcf7_3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d9efbbdcf7_3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d9efbbdcf7_4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d9efbbdcf7_4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d9efbbdcf7_4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d9efbbdcf7_4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6"/>
        </a:solidFill>
        <a:effectLst/>
      </p:bgPr>
    </p:bg>
    <p:spTree>
      <p:nvGrpSpPr>
        <p:cNvPr id="1"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509632"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255200"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1159826"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905395"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7279439"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6917201"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7279439"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6917201"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 name="Google Shape;34;p2"/>
          <p:cNvSpPr txBox="1">
            <a:spLocks noGrp="1"/>
          </p:cNvSpPr>
          <p:nvPr>
            <p:ph type="ctrTitle"/>
          </p:nvPr>
        </p:nvSpPr>
        <p:spPr>
          <a:xfrm>
            <a:off x="1858703" y="1822833"/>
            <a:ext cx="5361300" cy="1448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35" name="Google Shape;35;p2"/>
          <p:cNvSpPr txBox="1">
            <a:spLocks noGrp="1"/>
          </p:cNvSpPr>
          <p:nvPr>
            <p:ph type="subTitle" idx="1"/>
          </p:nvPr>
        </p:nvSpPr>
        <p:spPr>
          <a:xfrm>
            <a:off x="1858700" y="3413158"/>
            <a:ext cx="5361300" cy="52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36" name="Google Shape;36;p2"/>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11"/>
            <p:cNvSpPr/>
            <p:nvPr/>
          </p:nvSpPr>
          <p:spPr>
            <a:xfrm>
              <a:off x="7279439"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1"/>
            <p:cNvSpPr/>
            <p:nvPr/>
          </p:nvSpPr>
          <p:spPr>
            <a:xfrm>
              <a:off x="6917201"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1"/>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1"/>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9" name="Google Shape;119;p11"/>
          <p:cNvSpPr txBox="1">
            <a:spLocks noGrp="1"/>
          </p:cNvSpPr>
          <p:nvPr>
            <p:ph type="title" hasCustomPrompt="1"/>
          </p:nvPr>
        </p:nvSpPr>
        <p:spPr>
          <a:xfrm>
            <a:off x="1385850" y="1383850"/>
            <a:ext cx="6372300" cy="13797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a:spLocks noGrp="1"/>
          </p:cNvSpPr>
          <p:nvPr>
            <p:ph type="body" idx="1"/>
          </p:nvPr>
        </p:nvSpPr>
        <p:spPr>
          <a:xfrm>
            <a:off x="1385850" y="2863850"/>
            <a:ext cx="6372300" cy="641100"/>
          </a:xfrm>
          <a:prstGeom prst="rect">
            <a:avLst/>
          </a:prstGeom>
        </p:spPr>
        <p:txBody>
          <a:bodyPr spcFirstLastPara="1" wrap="square" lIns="91425" tIns="91425" rIns="91425" bIns="91425" anchor="t" anchorCtr="0">
            <a:normAutofit/>
          </a:bodyPr>
          <a:lstStyle>
            <a:lvl1pPr marL="457200" lvl="0" indent="-311150" algn="ctr">
              <a:spcBef>
                <a:spcPts val="0"/>
              </a:spcBef>
              <a:spcAft>
                <a:spcPts val="0"/>
              </a:spcAft>
              <a:buSzPts val="1300"/>
              <a:buChar char="●"/>
              <a:defRPr/>
            </a:lvl1pPr>
            <a:lvl2pPr marL="914400" lvl="1" indent="-298450" algn="ctr">
              <a:spcBef>
                <a:spcPts val="0"/>
              </a:spcBef>
              <a:spcAft>
                <a:spcPts val="0"/>
              </a:spcAft>
              <a:buSzPts val="1100"/>
              <a:buChar char="○"/>
              <a:defRPr/>
            </a:lvl2pPr>
            <a:lvl3pPr marL="1371600" lvl="2" indent="-298450" algn="ctr">
              <a:spcBef>
                <a:spcPts val="0"/>
              </a:spcBef>
              <a:spcAft>
                <a:spcPts val="0"/>
              </a:spcAft>
              <a:buSzPts val="1100"/>
              <a:buChar char="■"/>
              <a:defRPr/>
            </a:lvl3pPr>
            <a:lvl4pPr marL="1828800" lvl="3" indent="-298450" algn="ctr">
              <a:spcBef>
                <a:spcPts val="0"/>
              </a:spcBef>
              <a:spcAft>
                <a:spcPts val="0"/>
              </a:spcAft>
              <a:buSzPts val="1100"/>
              <a:buChar char="●"/>
              <a:defRPr/>
            </a:lvl4pPr>
            <a:lvl5pPr marL="2286000" lvl="4" indent="-298450" algn="ctr">
              <a:spcBef>
                <a:spcPts val="0"/>
              </a:spcBef>
              <a:spcAft>
                <a:spcPts val="0"/>
              </a:spcAft>
              <a:buSzPts val="1100"/>
              <a:buChar char="○"/>
              <a:defRPr/>
            </a:lvl5pPr>
            <a:lvl6pPr marL="2743200" lvl="5" indent="-298450" algn="ctr">
              <a:spcBef>
                <a:spcPts val="0"/>
              </a:spcBef>
              <a:spcAft>
                <a:spcPts val="0"/>
              </a:spcAft>
              <a:buSzPts val="1100"/>
              <a:buChar char="■"/>
              <a:defRPr/>
            </a:lvl6pPr>
            <a:lvl7pPr marL="3200400" lvl="6" indent="-298450" algn="ctr">
              <a:spcBef>
                <a:spcPts val="0"/>
              </a:spcBef>
              <a:spcAft>
                <a:spcPts val="0"/>
              </a:spcAft>
              <a:buSzPts val="1100"/>
              <a:buChar char="●"/>
              <a:defRPr/>
            </a:lvl7pPr>
            <a:lvl8pPr marL="3657600" lvl="7" indent="-298450" algn="ctr">
              <a:spcBef>
                <a:spcPts val="0"/>
              </a:spcBef>
              <a:spcAft>
                <a:spcPts val="0"/>
              </a:spcAft>
              <a:buSzPts val="1100"/>
              <a:buChar char="○"/>
              <a:defRPr/>
            </a:lvl8pPr>
            <a:lvl9pPr marL="4114800" lvl="8" indent="-298450" algn="ctr">
              <a:spcBef>
                <a:spcPts val="0"/>
              </a:spcBef>
              <a:spcAft>
                <a:spcPts val="0"/>
              </a:spcAft>
              <a:buSzPts val="1100"/>
              <a:buChar char="■"/>
              <a:defRPr/>
            </a:lvl9pPr>
          </a:lstStyle>
          <a:p>
            <a:endParaRPr/>
          </a:p>
        </p:txBody>
      </p:sp>
      <p:sp>
        <p:nvSpPr>
          <p:cNvPr id="121" name="Google Shape;121;p11"/>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2"/>
        <p:cNvGrpSpPr/>
        <p:nvPr/>
      </p:nvGrpSpPr>
      <p:grpSpPr>
        <a:xfrm>
          <a:off x="0" y="0"/>
          <a:ext cx="0" cy="0"/>
          <a:chOff x="0" y="0"/>
          <a:chExt cx="0" cy="0"/>
        </a:xfrm>
      </p:grpSpPr>
      <p:sp>
        <p:nvSpPr>
          <p:cNvPr id="123" name="Google Shape;123;p12"/>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3"/>
        </a:solidFill>
        <a:effectLst/>
      </p:bgPr>
    </p:bg>
    <p:spTree>
      <p:nvGrpSpPr>
        <p:cNvPr id="1"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3"/>
            <p:cNvSpPr/>
            <p:nvPr/>
          </p:nvSpPr>
          <p:spPr>
            <a:xfrm>
              <a:off x="7279439"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3"/>
            <p:cNvSpPr/>
            <p:nvPr/>
          </p:nvSpPr>
          <p:spPr>
            <a:xfrm>
              <a:off x="6917201"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3"/>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3"/>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7" name="Google Shape;47;p3"/>
          <p:cNvSpPr txBox="1">
            <a:spLocks noGrp="1"/>
          </p:cNvSpPr>
          <p:nvPr>
            <p:ph type="title"/>
          </p:nvPr>
        </p:nvSpPr>
        <p:spPr>
          <a:xfrm>
            <a:off x="1888684" y="1746100"/>
            <a:ext cx="53775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a:endParaRPr/>
          </a:p>
        </p:txBody>
      </p:sp>
      <p:sp>
        <p:nvSpPr>
          <p:cNvPr id="48" name="Google Shape;48;p3"/>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chemeClr val="dk2"/>
        </a:solidFill>
        <a:effectLst/>
      </p:bgPr>
    </p:bg>
    <p:spTree>
      <p:nvGrpSpPr>
        <p:cNvPr id="1"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4"/>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54" name="Google Shape;54;p4"/>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55" name="Google Shape;55;p4"/>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bg>
      <p:bgPr>
        <a:solidFill>
          <a:schemeClr val="dk2"/>
        </a:solidFill>
        <a:effectLst/>
      </p:bgPr>
    </p:bg>
    <p:spTree>
      <p:nvGrpSpPr>
        <p:cNvPr id="1"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5"/>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61" name="Google Shape;61;p5"/>
          <p:cNvSpPr txBox="1">
            <a:spLocks noGrp="1"/>
          </p:cNvSpPr>
          <p:nvPr>
            <p:ph type="body" idx="1"/>
          </p:nvPr>
        </p:nvSpPr>
        <p:spPr>
          <a:xfrm>
            <a:off x="819150" y="1990725"/>
            <a:ext cx="3686100" cy="24480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62" name="Google Shape;62;p5"/>
          <p:cNvSpPr txBox="1">
            <a:spLocks noGrp="1"/>
          </p:cNvSpPr>
          <p:nvPr>
            <p:ph type="body" idx="2"/>
          </p:nvPr>
        </p:nvSpPr>
        <p:spPr>
          <a:xfrm>
            <a:off x="4638675" y="1990725"/>
            <a:ext cx="3686100" cy="24480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63" name="Google Shape;63;p5"/>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bg>
      <p:bgPr>
        <a:solidFill>
          <a:schemeClr val="dk2"/>
        </a:solidFill>
        <a:effectLst/>
      </p:bgPr>
    </p:bg>
    <p:spTree>
      <p:nvGrpSpPr>
        <p:cNvPr id="1"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6"/>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69" name="Google Shape;69;p6"/>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bg>
      <p:bgPr>
        <a:solidFill>
          <a:schemeClr val="accent3"/>
        </a:solidFill>
        <a:effectLst/>
      </p:bgPr>
    </p:bg>
    <p:spTree>
      <p:nvGrpSpPr>
        <p:cNvPr id="1"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7"/>
          <p:cNvSpPr/>
          <p:nvPr/>
        </p:nvSpPr>
        <p:spPr>
          <a:xfrm>
            <a:off x="31" y="2824500"/>
            <a:ext cx="7370400" cy="23190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7"/>
          <p:cNvSpPr txBox="1">
            <a:spLocks noGrp="1"/>
          </p:cNvSpPr>
          <p:nvPr>
            <p:ph type="title"/>
          </p:nvPr>
        </p:nvSpPr>
        <p:spPr>
          <a:xfrm>
            <a:off x="819150" y="845600"/>
            <a:ext cx="3709200" cy="13830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75" name="Google Shape;75;p7"/>
          <p:cNvSpPr txBox="1">
            <a:spLocks noGrp="1"/>
          </p:cNvSpPr>
          <p:nvPr>
            <p:ph type="body" idx="1"/>
          </p:nvPr>
        </p:nvSpPr>
        <p:spPr>
          <a:xfrm>
            <a:off x="830700" y="2319050"/>
            <a:ext cx="3709200" cy="21198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76" name="Google Shape;76;p7"/>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1"/>
        </a:solidFill>
        <a:effectLst/>
      </p:bgPr>
    </p:bg>
    <p:spTree>
      <p:nvGrpSpPr>
        <p:cNvPr id="1"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8"/>
            <p:cNvSpPr/>
            <p:nvPr/>
          </p:nvSpPr>
          <p:spPr>
            <a:xfrm>
              <a:off x="4093430"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8"/>
            <p:cNvSpPr/>
            <p:nvPr/>
          </p:nvSpPr>
          <p:spPr>
            <a:xfrm>
              <a:off x="3961956"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8"/>
            <p:cNvSpPr/>
            <p:nvPr/>
          </p:nvSpPr>
          <p:spPr>
            <a:xfrm>
              <a:off x="7279439"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8"/>
            <p:cNvSpPr/>
            <p:nvPr/>
          </p:nvSpPr>
          <p:spPr>
            <a:xfrm>
              <a:off x="6917201"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8"/>
            <p:cNvSpPr/>
            <p:nvPr/>
          </p:nvSpPr>
          <p:spPr>
            <a:xfrm>
              <a:off x="7279439"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8"/>
            <p:cNvSpPr/>
            <p:nvPr/>
          </p:nvSpPr>
          <p:spPr>
            <a:xfrm>
              <a:off x="6917201"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3" name="Google Shape;93;p8"/>
          <p:cNvSpPr txBox="1">
            <a:spLocks noGrp="1"/>
          </p:cNvSpPr>
          <p:nvPr>
            <p:ph type="title"/>
          </p:nvPr>
        </p:nvSpPr>
        <p:spPr>
          <a:xfrm>
            <a:off x="1393929" y="1301146"/>
            <a:ext cx="6366900" cy="25392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a:endParaRPr/>
          </a:p>
        </p:txBody>
      </p:sp>
      <p:sp>
        <p:nvSpPr>
          <p:cNvPr id="94" name="Google Shape;94;p8"/>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chemeClr val="dk2"/>
        </a:solidFill>
        <a:effectLst/>
      </p:bgPr>
    </p:bg>
    <p:spTree>
      <p:nvGrpSpPr>
        <p:cNvPr id="1"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9"/>
          <p:cNvSpPr txBox="1">
            <a:spLocks noGrp="1"/>
          </p:cNvSpPr>
          <p:nvPr>
            <p:ph type="title"/>
          </p:nvPr>
        </p:nvSpPr>
        <p:spPr>
          <a:xfrm>
            <a:off x="819150" y="845600"/>
            <a:ext cx="6424200" cy="7050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100" name="Google Shape;100;p9"/>
          <p:cNvSpPr txBox="1">
            <a:spLocks noGrp="1"/>
          </p:cNvSpPr>
          <p:nvPr>
            <p:ph type="subTitle" idx="1"/>
          </p:nvPr>
        </p:nvSpPr>
        <p:spPr>
          <a:xfrm>
            <a:off x="819150" y="1550700"/>
            <a:ext cx="5859900" cy="3936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101" name="Google Shape;101;p9"/>
          <p:cNvSpPr txBox="1">
            <a:spLocks noGrp="1"/>
          </p:cNvSpPr>
          <p:nvPr>
            <p:ph type="body" idx="2"/>
          </p:nvPr>
        </p:nvSpPr>
        <p:spPr>
          <a:xfrm>
            <a:off x="819150" y="2467050"/>
            <a:ext cx="5859900" cy="20955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102" name="Google Shape;102;p9"/>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bg>
      <p:bgPr>
        <a:solidFill>
          <a:schemeClr val="accent1"/>
        </a:solidFill>
        <a:effectLst/>
      </p:bgPr>
    </p:bg>
    <p:spTree>
      <p:nvGrpSpPr>
        <p:cNvPr id="1"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10"/>
          <p:cNvSpPr txBox="1">
            <a:spLocks noGrp="1"/>
          </p:cNvSpPr>
          <p:nvPr>
            <p:ph type="body" idx="1"/>
          </p:nvPr>
        </p:nvSpPr>
        <p:spPr>
          <a:xfrm>
            <a:off x="328025" y="4163500"/>
            <a:ext cx="7415100" cy="605100"/>
          </a:xfrm>
          <a:prstGeom prst="rect">
            <a:avLst/>
          </a:prstGeom>
        </p:spPr>
        <p:txBody>
          <a:bodyPr spcFirstLastPara="1" wrap="square" lIns="91425" tIns="91425" rIns="91425" bIns="91425" anchor="b" anchorCtr="0">
            <a:normAutofit/>
          </a:bodyPr>
          <a:lstStyle>
            <a:lvl1pPr marL="457200" lvl="0" indent="-228600">
              <a:lnSpc>
                <a:spcPct val="100000"/>
              </a:lnSpc>
              <a:spcBef>
                <a:spcPts val="0"/>
              </a:spcBef>
              <a:spcAft>
                <a:spcPts val="0"/>
              </a:spcAft>
              <a:buSzPts val="1300"/>
              <a:buNone/>
              <a:defRPr/>
            </a:lvl1pPr>
          </a:lstStyle>
          <a:p>
            <a:endParaRPr/>
          </a:p>
        </p:txBody>
      </p:sp>
      <p:sp>
        <p:nvSpPr>
          <p:cNvPr id="108" name="Google Shape;108;p10"/>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hift">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a:endParaRPr/>
          </a:p>
        </p:txBody>
      </p:sp>
      <p:sp>
        <p:nvSpPr>
          <p:cNvPr id="7" name="Google Shape;7;p1"/>
          <p:cNvSpPr txBox="1">
            <a:spLocks noGrp="1"/>
          </p:cNvSpPr>
          <p:nvPr>
            <p:ph type="body" idx="1"/>
          </p:nvPr>
        </p:nvSpPr>
        <p:spPr>
          <a:xfrm>
            <a:off x="311700" y="1152475"/>
            <a:ext cx="8520600" cy="3391200"/>
          </a:xfrm>
          <a:prstGeom prst="rect">
            <a:avLst/>
          </a:prstGeom>
          <a:noFill/>
          <a:ln>
            <a:noFill/>
          </a:ln>
        </p:spPr>
        <p:txBody>
          <a:bodyPr spcFirstLastPara="1" wrap="square" lIns="91425" tIns="91425" rIns="91425" bIns="91425" anchor="t" anchorCtr="0">
            <a:normAutofit/>
          </a:bodyPr>
          <a:lstStyle>
            <a:lvl1pPr marL="457200" lvl="0" indent="-31115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marL="914400" lvl="1" indent="-29845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marL="1371600" lvl="2" indent="-29845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marL="1828800" lvl="3" indent="-29845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marL="2286000" lvl="4" indent="-29845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marL="2743200" lvl="5" indent="-29845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marL="3200400" lvl="6" indent="-29845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marL="3657600" lvl="7" indent="-29845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marL="4114800" lvl="8" indent="-29845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9pPr>
          </a:lstStyle>
          <a:p>
            <a:endParaRPr/>
          </a:p>
        </p:txBody>
      </p:sp>
      <p:sp>
        <p:nvSpPr>
          <p:cNvPr id="8" name="Google Shape;8;p1"/>
          <p:cNvSpPr txBox="1">
            <a:spLocks noGrp="1"/>
          </p:cNvSpPr>
          <p:nvPr>
            <p:ph type="sldNum" idx="12"/>
          </p:nvPr>
        </p:nvSpPr>
        <p:spPr>
          <a:xfrm>
            <a:off x="8390734" y="4543668"/>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13"/>
          <p:cNvSpPr txBox="1">
            <a:spLocks noGrp="1"/>
          </p:cNvSpPr>
          <p:nvPr>
            <p:ph type="ctrTitle"/>
          </p:nvPr>
        </p:nvSpPr>
        <p:spPr>
          <a:xfrm>
            <a:off x="311700" y="744575"/>
            <a:ext cx="8520600" cy="14298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Clr>
                <a:schemeClr val="dk1"/>
              </a:buClr>
              <a:buSzPts val="1100"/>
              <a:buFont typeface="Arial"/>
              <a:buNone/>
            </a:pPr>
            <a:r>
              <a:rPr lang="en-GB" sz="4000"/>
              <a:t>Core Beliefs about Learning</a:t>
            </a:r>
            <a:endParaRPr sz="4000"/>
          </a:p>
          <a:p>
            <a:pPr marL="0" lvl="0" indent="0" algn="ctr" rtl="0">
              <a:spcBef>
                <a:spcPts val="0"/>
              </a:spcBef>
              <a:spcAft>
                <a:spcPts val="0"/>
              </a:spcAft>
              <a:buNone/>
            </a:pPr>
            <a:r>
              <a:rPr lang="en-GB" sz="4000">
                <a:latin typeface="Mangal"/>
                <a:ea typeface="Mangal"/>
                <a:cs typeface="Mangal"/>
                <a:sym typeface="Mangal"/>
              </a:rPr>
              <a:t>अधिगम के सन्दर्भ में प्रमुख विश्वास</a:t>
            </a:r>
            <a:endParaRPr/>
          </a:p>
        </p:txBody>
      </p:sp>
      <p:sp>
        <p:nvSpPr>
          <p:cNvPr id="129" name="Google Shape;129;p13"/>
          <p:cNvSpPr txBox="1">
            <a:spLocks noGrp="1"/>
          </p:cNvSpPr>
          <p:nvPr>
            <p:ph type="subTitle" idx="1"/>
          </p:nvPr>
        </p:nvSpPr>
        <p:spPr>
          <a:xfrm>
            <a:off x="1858700" y="2068286"/>
            <a:ext cx="5361300" cy="1867473"/>
          </a:xfrm>
          <a:prstGeom prst="rect">
            <a:avLst/>
          </a:prstGeom>
          <a:solidFill>
            <a:srgbClr val="4A86E8"/>
          </a:solidFill>
        </p:spPr>
        <p:txBody>
          <a:bodyPr spcFirstLastPara="1" wrap="square" lIns="91425" tIns="91425" rIns="91425" bIns="91425" anchor="t" anchorCtr="0">
            <a:normAutofit fontScale="70000" lnSpcReduction="20000"/>
          </a:bodyPr>
          <a:lstStyle/>
          <a:p>
            <a:pPr marL="0" lvl="0" indent="0" algn="r" rtl="0">
              <a:lnSpc>
                <a:spcPct val="115000"/>
              </a:lnSpc>
              <a:spcBef>
                <a:spcPts val="800"/>
              </a:spcBef>
              <a:spcAft>
                <a:spcPts val="0"/>
              </a:spcAft>
              <a:buNone/>
            </a:pPr>
            <a:r>
              <a:rPr lang="en-GB" sz="3200" dirty="0">
                <a:solidFill>
                  <a:srgbClr val="898989"/>
                </a:solidFill>
              </a:rPr>
              <a:t>-</a:t>
            </a:r>
            <a:r>
              <a:rPr lang="en-GB" sz="3200" dirty="0">
                <a:solidFill>
                  <a:schemeClr val="dk1"/>
                </a:solidFill>
              </a:rPr>
              <a:t>Dr. Sampark </a:t>
            </a:r>
            <a:r>
              <a:rPr lang="en-GB" sz="3200" dirty="0" err="1" smtClean="0">
                <a:solidFill>
                  <a:schemeClr val="dk1"/>
                </a:solidFill>
              </a:rPr>
              <a:t>Acharya</a:t>
            </a:r>
            <a:endParaRPr lang="en-GB" sz="3200" dirty="0" smtClean="0">
              <a:solidFill>
                <a:schemeClr val="dk1"/>
              </a:solidFill>
            </a:endParaRPr>
          </a:p>
          <a:p>
            <a:pPr marL="0" lvl="0" indent="0" algn="r" rtl="0">
              <a:lnSpc>
                <a:spcPct val="115000"/>
              </a:lnSpc>
              <a:spcBef>
                <a:spcPts val="800"/>
              </a:spcBef>
              <a:spcAft>
                <a:spcPts val="0"/>
              </a:spcAft>
              <a:buNone/>
            </a:pPr>
            <a:r>
              <a:rPr lang="en-GB" sz="3200" dirty="0" smtClean="0">
                <a:solidFill>
                  <a:schemeClr val="dk1"/>
                </a:solidFill>
              </a:rPr>
              <a:t>Asst. Professor</a:t>
            </a:r>
          </a:p>
          <a:p>
            <a:pPr marL="0" lvl="0" indent="0" algn="r" rtl="0">
              <a:lnSpc>
                <a:spcPct val="115000"/>
              </a:lnSpc>
              <a:spcBef>
                <a:spcPts val="800"/>
              </a:spcBef>
              <a:spcAft>
                <a:spcPts val="0"/>
              </a:spcAft>
              <a:buNone/>
            </a:pPr>
            <a:r>
              <a:rPr lang="en-GB" sz="3200" dirty="0" smtClean="0">
                <a:solidFill>
                  <a:schemeClr val="dk1"/>
                </a:solidFill>
              </a:rPr>
              <a:t>Rajasthan </a:t>
            </a:r>
            <a:r>
              <a:rPr lang="en-GB" sz="3200" dirty="0" err="1" smtClean="0">
                <a:solidFill>
                  <a:schemeClr val="dk1"/>
                </a:solidFill>
              </a:rPr>
              <a:t>Shiksha</a:t>
            </a:r>
            <a:r>
              <a:rPr lang="en-GB" sz="3200" dirty="0" smtClean="0">
                <a:solidFill>
                  <a:schemeClr val="dk1"/>
                </a:solidFill>
              </a:rPr>
              <a:t> </a:t>
            </a:r>
            <a:r>
              <a:rPr lang="en-GB" sz="3200" dirty="0" err="1" smtClean="0">
                <a:solidFill>
                  <a:schemeClr val="dk1"/>
                </a:solidFill>
              </a:rPr>
              <a:t>Mahavidyalaya</a:t>
            </a:r>
            <a:endParaRPr lang="en-GB" sz="3200" dirty="0" smtClean="0">
              <a:solidFill>
                <a:schemeClr val="dk1"/>
              </a:solidFill>
            </a:endParaRPr>
          </a:p>
          <a:p>
            <a:pPr marL="0" lvl="0" indent="0" algn="r" rtl="0">
              <a:lnSpc>
                <a:spcPct val="115000"/>
              </a:lnSpc>
              <a:spcBef>
                <a:spcPts val="800"/>
              </a:spcBef>
              <a:spcAft>
                <a:spcPts val="0"/>
              </a:spcAft>
              <a:buNone/>
            </a:pPr>
            <a:r>
              <a:rPr lang="en-GB" sz="3200" dirty="0" err="1" smtClean="0">
                <a:solidFill>
                  <a:schemeClr val="dk1"/>
                </a:solidFill>
              </a:rPr>
              <a:t>Jaipur</a:t>
            </a:r>
            <a:r>
              <a:rPr lang="en-GB" sz="3200" dirty="0" smtClean="0">
                <a:solidFill>
                  <a:schemeClr val="dk1"/>
                </a:solidFill>
              </a:rPr>
              <a:t>- 302002</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22"/>
          <p:cNvSpPr txBox="1">
            <a:spLocks noGrp="1"/>
          </p:cNvSpPr>
          <p:nvPr>
            <p:ph type="title"/>
          </p:nvPr>
        </p:nvSpPr>
        <p:spPr>
          <a:xfrm>
            <a:off x="819150" y="222500"/>
            <a:ext cx="7505700" cy="6936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sz="4400">
                <a:solidFill>
                  <a:srgbClr val="000000"/>
                </a:solidFill>
                <a:latin typeface="Mangal"/>
                <a:ea typeface="Mangal"/>
                <a:cs typeface="Mangal"/>
                <a:sym typeface="Mangal"/>
              </a:rPr>
              <a:t>अधिगम के सन्दर्भ में प्रमुख विश्वास</a:t>
            </a:r>
            <a:endParaRPr/>
          </a:p>
        </p:txBody>
      </p:sp>
      <p:sp>
        <p:nvSpPr>
          <p:cNvPr id="183" name="Google Shape;183;p22"/>
          <p:cNvSpPr txBox="1">
            <a:spLocks noGrp="1"/>
          </p:cNvSpPr>
          <p:nvPr>
            <p:ph type="body" idx="1"/>
          </p:nvPr>
        </p:nvSpPr>
        <p:spPr>
          <a:xfrm>
            <a:off x="353375" y="916100"/>
            <a:ext cx="8297700" cy="3847800"/>
          </a:xfrm>
          <a:prstGeom prst="rect">
            <a:avLst/>
          </a:prstGeom>
        </p:spPr>
        <p:txBody>
          <a:bodyPr spcFirstLastPara="1" wrap="square" lIns="91425" tIns="91425" rIns="91425" bIns="91425" anchor="t" anchorCtr="0">
            <a:normAutofit fontScale="55000" lnSpcReduction="10000"/>
          </a:bodyPr>
          <a:lstStyle/>
          <a:p>
            <a:pPr marL="0" lvl="0" indent="0" algn="just" rtl="0">
              <a:lnSpc>
                <a:spcPct val="150000"/>
              </a:lnSpc>
              <a:spcBef>
                <a:spcPts val="800"/>
              </a:spcBef>
              <a:spcAft>
                <a:spcPts val="0"/>
              </a:spcAft>
              <a:buNone/>
            </a:pPr>
            <a:r>
              <a:rPr lang="en-GB" sz="3200" b="1">
                <a:solidFill>
                  <a:srgbClr val="002060"/>
                </a:solidFill>
                <a:latin typeface="Mangal"/>
                <a:ea typeface="Mangal"/>
                <a:cs typeface="Mangal"/>
                <a:sym typeface="Mangal"/>
              </a:rPr>
              <a:t>विश्वास-9:</a:t>
            </a:r>
            <a:r>
              <a:rPr lang="en-GB" sz="3200" b="1">
                <a:solidFill>
                  <a:srgbClr val="000000"/>
                </a:solidFill>
              </a:rPr>
              <a:t> </a:t>
            </a:r>
            <a:r>
              <a:rPr lang="en-GB" sz="3200">
                <a:solidFill>
                  <a:srgbClr val="000000"/>
                </a:solidFill>
              </a:rPr>
              <a:t>अधिगम प्रासंगिक (प्रसंग पर आधारित) है</a:t>
            </a:r>
            <a:r>
              <a:rPr lang="en-GB" sz="3200">
                <a:solidFill>
                  <a:srgbClr val="000000"/>
                </a:solidFill>
                <a:latin typeface="Mangal"/>
                <a:ea typeface="Mangal"/>
                <a:cs typeface="Mangal"/>
                <a:sym typeface="Mangal"/>
              </a:rPr>
              <a:t>।</a:t>
            </a:r>
            <a:endParaRPr sz="3200">
              <a:solidFill>
                <a:srgbClr val="000000"/>
              </a:solidFill>
              <a:latin typeface="Mangal"/>
              <a:ea typeface="Mangal"/>
              <a:cs typeface="Mangal"/>
              <a:sym typeface="Mangal"/>
            </a:endParaRPr>
          </a:p>
          <a:p>
            <a:pPr marL="0" lvl="0" indent="0" algn="just" rtl="0">
              <a:lnSpc>
                <a:spcPct val="150000"/>
              </a:lnSpc>
              <a:spcBef>
                <a:spcPts val="800"/>
              </a:spcBef>
              <a:spcAft>
                <a:spcPts val="0"/>
              </a:spcAft>
              <a:buNone/>
            </a:pPr>
            <a:r>
              <a:rPr lang="en-GB" sz="3200" b="1">
                <a:solidFill>
                  <a:schemeClr val="accent5"/>
                </a:solidFill>
                <a:latin typeface="Mangal"/>
                <a:ea typeface="Mangal"/>
                <a:cs typeface="Mangal"/>
                <a:sym typeface="Mangal"/>
              </a:rPr>
              <a:t>अतः शिक्षक-</a:t>
            </a:r>
            <a:endParaRPr sz="3200" b="1">
              <a:solidFill>
                <a:schemeClr val="accent5"/>
              </a:solidFill>
              <a:latin typeface="Mangal"/>
              <a:ea typeface="Mangal"/>
              <a:cs typeface="Mangal"/>
              <a:sym typeface="Mangal"/>
            </a:endParaRPr>
          </a:p>
          <a:p>
            <a:pPr marL="457200" lvl="0" indent="-325120" algn="just" rtl="0">
              <a:lnSpc>
                <a:spcPct val="150000"/>
              </a:lnSpc>
              <a:spcBef>
                <a:spcPts val="800"/>
              </a:spcBef>
              <a:spcAft>
                <a:spcPts val="0"/>
              </a:spcAft>
              <a:buSzPct val="100000"/>
              <a:buFont typeface="Mangal"/>
              <a:buAutoNum type="arabicPeriod"/>
            </a:pPr>
            <a:r>
              <a:rPr lang="en-GB" sz="3200">
                <a:latin typeface="Mangal"/>
                <a:ea typeface="Mangal"/>
                <a:cs typeface="Mangal"/>
                <a:sym typeface="Mangal"/>
              </a:rPr>
              <a:t>स्वीकार करते हैं कि पर्यावरण एवं प्रकृति अधिगम को प्रभावित करती है।</a:t>
            </a:r>
            <a:endParaRPr sz="3200">
              <a:solidFill>
                <a:srgbClr val="000000"/>
              </a:solidFill>
              <a:latin typeface="Mangal"/>
              <a:ea typeface="Mangal"/>
              <a:cs typeface="Mangal"/>
              <a:sym typeface="Mangal"/>
            </a:endParaRPr>
          </a:p>
          <a:p>
            <a:pPr marL="457200" lvl="0" indent="-325120" algn="just" rtl="0">
              <a:lnSpc>
                <a:spcPct val="150000"/>
              </a:lnSpc>
              <a:spcBef>
                <a:spcPts val="0"/>
              </a:spcBef>
              <a:spcAft>
                <a:spcPts val="0"/>
              </a:spcAft>
              <a:buSzPct val="100000"/>
              <a:buFont typeface="Mangal"/>
              <a:buAutoNum type="arabicPeriod"/>
            </a:pPr>
            <a:r>
              <a:rPr lang="en-GB" sz="3200">
                <a:latin typeface="Mangal"/>
                <a:ea typeface="Mangal"/>
                <a:cs typeface="Mangal"/>
                <a:sym typeface="Mangal"/>
              </a:rPr>
              <a:t>विचार करते है कि उनका स्वयं का व्यवहार अधिगम के सन्दर्भ को किस प्रकार प्रभावित कर सकता है।</a:t>
            </a:r>
            <a:endParaRPr sz="3200">
              <a:latin typeface="Mangal"/>
              <a:ea typeface="Mangal"/>
              <a:cs typeface="Mangal"/>
              <a:sym typeface="Mangal"/>
            </a:endParaRPr>
          </a:p>
          <a:p>
            <a:pPr marL="457200" lvl="0" indent="-325120" algn="just" rtl="0">
              <a:lnSpc>
                <a:spcPct val="150000"/>
              </a:lnSpc>
              <a:spcBef>
                <a:spcPts val="0"/>
              </a:spcBef>
              <a:spcAft>
                <a:spcPts val="0"/>
              </a:spcAft>
              <a:buSzPct val="100000"/>
              <a:buFont typeface="Mangal"/>
              <a:buAutoNum type="arabicPeriod"/>
            </a:pPr>
            <a:r>
              <a:rPr lang="en-GB" sz="3200">
                <a:latin typeface="Mangal"/>
                <a:ea typeface="Mangal"/>
                <a:cs typeface="Mangal"/>
                <a:sym typeface="Mangal"/>
              </a:rPr>
              <a:t>विचारों या समाधानों के कई बिंदुओं को प्रोत्साहित करते हैं।</a:t>
            </a:r>
            <a:endParaRPr sz="3200">
              <a:latin typeface="Mangal"/>
              <a:ea typeface="Mangal"/>
              <a:cs typeface="Mangal"/>
              <a:sym typeface="Mangal"/>
            </a:endParaRPr>
          </a:p>
          <a:p>
            <a:pPr marL="457200" lvl="0" indent="-325120" algn="just" rtl="0">
              <a:lnSpc>
                <a:spcPct val="150000"/>
              </a:lnSpc>
              <a:spcBef>
                <a:spcPts val="0"/>
              </a:spcBef>
              <a:spcAft>
                <a:spcPts val="0"/>
              </a:spcAft>
              <a:buSzPct val="100000"/>
              <a:buFont typeface="Mangal"/>
              <a:buAutoNum type="arabicPeriod"/>
            </a:pPr>
            <a:r>
              <a:rPr lang="en-GB" sz="3200">
                <a:latin typeface="Mangal"/>
                <a:ea typeface="Mangal"/>
                <a:cs typeface="Mangal"/>
                <a:sym typeface="Mangal"/>
              </a:rPr>
              <a:t>अधिगमकर्ता को अपने स्वयं के सीखने और विश्वासों के संदर्भ को पहचानने के लिए प्रोत्साहित करते हैं।  </a:t>
            </a:r>
            <a:endParaRPr sz="3200">
              <a:latin typeface="Mangal"/>
              <a:ea typeface="Mangal"/>
              <a:cs typeface="Mangal"/>
              <a:sym typeface="Mangal"/>
            </a:endParaRPr>
          </a:p>
          <a:p>
            <a:pPr marL="0" lvl="0" indent="0" algn="just" rtl="0">
              <a:lnSpc>
                <a:spcPct val="150000"/>
              </a:lnSpc>
              <a:spcBef>
                <a:spcPts val="800"/>
              </a:spcBef>
              <a:spcAft>
                <a:spcPts val="0"/>
              </a:spcAft>
              <a:buNone/>
            </a:pPr>
            <a:r>
              <a:rPr lang="en-GB" sz="3200" b="1">
                <a:solidFill>
                  <a:schemeClr val="accent5"/>
                </a:solidFill>
                <a:latin typeface="Mangal"/>
                <a:ea typeface="Mangal"/>
                <a:cs typeface="Mangal"/>
                <a:sym typeface="Mangal"/>
              </a:rPr>
              <a:t>आकलन-</a:t>
            </a:r>
            <a:endParaRPr sz="3200" b="1">
              <a:solidFill>
                <a:schemeClr val="accent5"/>
              </a:solidFill>
              <a:latin typeface="Mangal"/>
              <a:ea typeface="Mangal"/>
              <a:cs typeface="Mangal"/>
              <a:sym typeface="Mangal"/>
            </a:endParaRPr>
          </a:p>
          <a:p>
            <a:pPr marL="457200" lvl="0" indent="-325120" algn="just" rtl="0">
              <a:lnSpc>
                <a:spcPct val="150000"/>
              </a:lnSpc>
              <a:spcBef>
                <a:spcPts val="800"/>
              </a:spcBef>
              <a:spcAft>
                <a:spcPts val="0"/>
              </a:spcAft>
              <a:buSzPct val="100000"/>
              <a:buFont typeface="Mangal"/>
              <a:buAutoNum type="arabicPeriod"/>
            </a:pPr>
            <a:r>
              <a:rPr lang="en-GB" sz="3200">
                <a:latin typeface="Mangal"/>
                <a:ea typeface="Mangal"/>
                <a:cs typeface="Mangal"/>
                <a:sym typeface="Mangal"/>
              </a:rPr>
              <a:t>मूल्यांकन विभिन्न संदर्भों को ध्यान में रखता है।</a:t>
            </a:r>
            <a:endParaRPr sz="3200">
              <a:latin typeface="Mangal"/>
              <a:ea typeface="Mangal"/>
              <a:cs typeface="Mangal"/>
              <a:sym typeface="Mang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23"/>
          <p:cNvSpPr txBox="1">
            <a:spLocks noGrp="1"/>
          </p:cNvSpPr>
          <p:nvPr>
            <p:ph type="title"/>
          </p:nvPr>
        </p:nvSpPr>
        <p:spPr>
          <a:xfrm>
            <a:off x="819150" y="222500"/>
            <a:ext cx="7505700" cy="6936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sz="4400">
                <a:solidFill>
                  <a:srgbClr val="000000"/>
                </a:solidFill>
                <a:latin typeface="Mangal"/>
                <a:ea typeface="Mangal"/>
                <a:cs typeface="Mangal"/>
                <a:sym typeface="Mangal"/>
              </a:rPr>
              <a:t>अधिगम के सन्दर्भ में प्रमुख विश्वास</a:t>
            </a:r>
            <a:endParaRPr/>
          </a:p>
        </p:txBody>
      </p:sp>
      <p:sp>
        <p:nvSpPr>
          <p:cNvPr id="189" name="Google Shape;189;p23"/>
          <p:cNvSpPr txBox="1">
            <a:spLocks noGrp="1"/>
          </p:cNvSpPr>
          <p:nvPr>
            <p:ph type="body" idx="1"/>
          </p:nvPr>
        </p:nvSpPr>
        <p:spPr>
          <a:xfrm>
            <a:off x="353375" y="916100"/>
            <a:ext cx="8297700" cy="3847800"/>
          </a:xfrm>
          <a:prstGeom prst="rect">
            <a:avLst/>
          </a:prstGeom>
        </p:spPr>
        <p:txBody>
          <a:bodyPr spcFirstLastPara="1" wrap="square" lIns="91425" tIns="91425" rIns="91425" bIns="91425" anchor="t" anchorCtr="0">
            <a:normAutofit fontScale="47500" lnSpcReduction="10000"/>
          </a:bodyPr>
          <a:lstStyle/>
          <a:p>
            <a:pPr marL="0" lvl="0" indent="0" algn="just" rtl="0">
              <a:lnSpc>
                <a:spcPct val="150000"/>
              </a:lnSpc>
              <a:spcBef>
                <a:spcPts val="800"/>
              </a:spcBef>
              <a:spcAft>
                <a:spcPts val="0"/>
              </a:spcAft>
              <a:buNone/>
            </a:pPr>
            <a:r>
              <a:rPr lang="en-GB" sz="3200" b="1">
                <a:solidFill>
                  <a:srgbClr val="002060"/>
                </a:solidFill>
                <a:latin typeface="Mangal"/>
                <a:ea typeface="Mangal"/>
                <a:cs typeface="Mangal"/>
                <a:sym typeface="Mangal"/>
              </a:rPr>
              <a:t>विश्वास-10:</a:t>
            </a:r>
            <a:r>
              <a:rPr lang="en-GB" sz="3200" b="1">
                <a:solidFill>
                  <a:srgbClr val="000000"/>
                </a:solidFill>
              </a:rPr>
              <a:t> </a:t>
            </a:r>
            <a:r>
              <a:rPr lang="en-GB" sz="3200">
                <a:solidFill>
                  <a:srgbClr val="000000"/>
                </a:solidFill>
              </a:rPr>
              <a:t>अधिगम को तब बढ़ाया जाता है जब शिक्षार्थी इस बात से अवगत होते हैं कि चिंतन और अधिगम कैसे होता है (Metacognition), जो अधिगमकर्ता को अपने अधिगम पर अधिक नियंत्रण प्रदान करता है</a:t>
            </a:r>
            <a:r>
              <a:rPr lang="en-GB" sz="3200">
                <a:solidFill>
                  <a:srgbClr val="000000"/>
                </a:solidFill>
                <a:latin typeface="Mangal"/>
                <a:ea typeface="Mangal"/>
                <a:cs typeface="Mangal"/>
                <a:sym typeface="Mangal"/>
              </a:rPr>
              <a:t>।</a:t>
            </a:r>
            <a:endParaRPr sz="3200">
              <a:solidFill>
                <a:srgbClr val="000000"/>
              </a:solidFill>
              <a:latin typeface="Mangal"/>
              <a:ea typeface="Mangal"/>
              <a:cs typeface="Mangal"/>
              <a:sym typeface="Mangal"/>
            </a:endParaRPr>
          </a:p>
          <a:p>
            <a:pPr marL="0" lvl="0" indent="0" algn="just" rtl="0">
              <a:lnSpc>
                <a:spcPct val="150000"/>
              </a:lnSpc>
              <a:spcBef>
                <a:spcPts val="800"/>
              </a:spcBef>
              <a:spcAft>
                <a:spcPts val="0"/>
              </a:spcAft>
              <a:buNone/>
            </a:pPr>
            <a:r>
              <a:rPr lang="en-GB" sz="3200">
                <a:solidFill>
                  <a:srgbClr val="000000"/>
                </a:solidFill>
                <a:latin typeface="Mangal"/>
                <a:ea typeface="Mangal"/>
                <a:cs typeface="Mangal"/>
                <a:sym typeface="Mangal"/>
              </a:rPr>
              <a:t>Metacognition- </a:t>
            </a:r>
            <a:r>
              <a:rPr lang="en-GB" sz="3100">
                <a:solidFill>
                  <a:srgbClr val="000000"/>
                </a:solidFill>
                <a:highlight>
                  <a:srgbClr val="FFFFFF"/>
                </a:highlight>
                <a:latin typeface="Roboto"/>
                <a:ea typeface="Roboto"/>
                <a:cs typeface="Roboto"/>
                <a:sym typeface="Roboto"/>
              </a:rPr>
              <a:t>awareness and understanding of one's own thought processes.</a:t>
            </a:r>
            <a:endParaRPr sz="3100">
              <a:solidFill>
                <a:srgbClr val="000000"/>
              </a:solidFill>
              <a:highlight>
                <a:srgbClr val="FFFFFF"/>
              </a:highlight>
              <a:latin typeface="Roboto"/>
              <a:ea typeface="Roboto"/>
              <a:cs typeface="Roboto"/>
              <a:sym typeface="Roboto"/>
            </a:endParaRPr>
          </a:p>
          <a:p>
            <a:pPr marL="0" lvl="0" indent="0" algn="just" rtl="0">
              <a:lnSpc>
                <a:spcPct val="150000"/>
              </a:lnSpc>
              <a:spcBef>
                <a:spcPts val="800"/>
              </a:spcBef>
              <a:spcAft>
                <a:spcPts val="0"/>
              </a:spcAft>
              <a:buNone/>
            </a:pPr>
            <a:r>
              <a:rPr lang="en-GB" sz="3200" b="1">
                <a:solidFill>
                  <a:schemeClr val="accent5"/>
                </a:solidFill>
                <a:latin typeface="Mangal"/>
                <a:ea typeface="Mangal"/>
                <a:cs typeface="Mangal"/>
                <a:sym typeface="Mangal"/>
              </a:rPr>
              <a:t>अतः शिक्षक-</a:t>
            </a:r>
            <a:endParaRPr sz="3200" b="1">
              <a:solidFill>
                <a:schemeClr val="accent5"/>
              </a:solidFill>
              <a:latin typeface="Mangal"/>
              <a:ea typeface="Mangal"/>
              <a:cs typeface="Mangal"/>
              <a:sym typeface="Mangal"/>
            </a:endParaRPr>
          </a:p>
          <a:p>
            <a:pPr marL="457200" lvl="0" indent="-325120" algn="just" rtl="0">
              <a:lnSpc>
                <a:spcPct val="150000"/>
              </a:lnSpc>
              <a:spcBef>
                <a:spcPts val="800"/>
              </a:spcBef>
              <a:spcAft>
                <a:spcPts val="0"/>
              </a:spcAft>
              <a:buSzPct val="100000"/>
              <a:buFont typeface="Mangal"/>
              <a:buAutoNum type="arabicPeriod"/>
            </a:pPr>
            <a:r>
              <a:rPr lang="en-GB" sz="3200">
                <a:latin typeface="Mangal"/>
                <a:ea typeface="Mangal"/>
                <a:cs typeface="Mangal"/>
                <a:sym typeface="Mangal"/>
              </a:rPr>
              <a:t>चिंतन एवं अधिगम रणनीतियों को स्पष्ट रूप से अध्यापित करते हैं।</a:t>
            </a:r>
            <a:endParaRPr sz="3200">
              <a:solidFill>
                <a:srgbClr val="000000"/>
              </a:solidFill>
              <a:latin typeface="Mangal"/>
              <a:ea typeface="Mangal"/>
              <a:cs typeface="Mangal"/>
              <a:sym typeface="Mangal"/>
            </a:endParaRPr>
          </a:p>
          <a:p>
            <a:pPr marL="457200" lvl="0" indent="-325120" algn="just" rtl="0">
              <a:lnSpc>
                <a:spcPct val="150000"/>
              </a:lnSpc>
              <a:spcBef>
                <a:spcPts val="0"/>
              </a:spcBef>
              <a:spcAft>
                <a:spcPts val="0"/>
              </a:spcAft>
              <a:buSzPct val="100000"/>
              <a:buFont typeface="Mangal"/>
              <a:buAutoNum type="arabicPeriod"/>
            </a:pPr>
            <a:r>
              <a:rPr lang="en-GB" sz="3200">
                <a:latin typeface="Mangal"/>
                <a:ea typeface="Mangal"/>
                <a:cs typeface="Mangal"/>
                <a:sym typeface="Mangal"/>
              </a:rPr>
              <a:t>Metacognition के प्रतिमान प्रस्तुत करते हैं। </a:t>
            </a:r>
            <a:endParaRPr sz="3200">
              <a:latin typeface="Mangal"/>
              <a:ea typeface="Mangal"/>
              <a:cs typeface="Mangal"/>
              <a:sym typeface="Mangal"/>
            </a:endParaRPr>
          </a:p>
          <a:p>
            <a:pPr marL="0" lvl="0" indent="0" algn="just" rtl="0">
              <a:lnSpc>
                <a:spcPct val="150000"/>
              </a:lnSpc>
              <a:spcBef>
                <a:spcPts val="800"/>
              </a:spcBef>
              <a:spcAft>
                <a:spcPts val="0"/>
              </a:spcAft>
              <a:buNone/>
            </a:pPr>
            <a:r>
              <a:rPr lang="en-GB" sz="3200" b="1">
                <a:solidFill>
                  <a:schemeClr val="accent5"/>
                </a:solidFill>
                <a:latin typeface="Mangal"/>
                <a:ea typeface="Mangal"/>
                <a:cs typeface="Mangal"/>
                <a:sym typeface="Mangal"/>
              </a:rPr>
              <a:t>आकलन-</a:t>
            </a:r>
            <a:endParaRPr sz="3200" b="1">
              <a:solidFill>
                <a:schemeClr val="accent5"/>
              </a:solidFill>
              <a:latin typeface="Mangal"/>
              <a:ea typeface="Mangal"/>
              <a:cs typeface="Mangal"/>
              <a:sym typeface="Mangal"/>
            </a:endParaRPr>
          </a:p>
          <a:p>
            <a:pPr marL="457200" lvl="0" indent="-325120" algn="just" rtl="0">
              <a:lnSpc>
                <a:spcPct val="150000"/>
              </a:lnSpc>
              <a:spcBef>
                <a:spcPts val="800"/>
              </a:spcBef>
              <a:spcAft>
                <a:spcPts val="0"/>
              </a:spcAft>
              <a:buSzPct val="100000"/>
              <a:buFont typeface="Mangal"/>
              <a:buAutoNum type="arabicPeriod"/>
            </a:pPr>
            <a:r>
              <a:rPr lang="en-GB" sz="3200">
                <a:latin typeface="Mangal"/>
                <a:ea typeface="Mangal"/>
                <a:cs typeface="Mangal"/>
                <a:sym typeface="Mangal"/>
              </a:rPr>
              <a:t>मूल्यांकन अधिगमकर्ता को उनकी चिंतन एवं अधिगम शैलियों/रणनीतियों का मूल्यांकन एवं प्रदर्शन करने का अवसर देता है।</a:t>
            </a:r>
            <a:endParaRPr sz="3200">
              <a:latin typeface="Mangal"/>
              <a:ea typeface="Mangal"/>
              <a:cs typeface="Mangal"/>
              <a:sym typeface="Mang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24"/>
          <p:cNvSpPr txBox="1">
            <a:spLocks noGrp="1"/>
          </p:cNvSpPr>
          <p:nvPr>
            <p:ph type="title"/>
          </p:nvPr>
        </p:nvSpPr>
        <p:spPr>
          <a:xfrm>
            <a:off x="819150" y="222500"/>
            <a:ext cx="7505700" cy="6936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sz="4400">
                <a:solidFill>
                  <a:srgbClr val="000000"/>
                </a:solidFill>
                <a:latin typeface="Mangal"/>
                <a:ea typeface="Mangal"/>
                <a:cs typeface="Mangal"/>
                <a:sym typeface="Mangal"/>
              </a:rPr>
              <a:t>अधिगम के सन्दर्भ में प्रमुख विश्वास</a:t>
            </a:r>
            <a:endParaRPr/>
          </a:p>
        </p:txBody>
      </p:sp>
      <p:sp>
        <p:nvSpPr>
          <p:cNvPr id="195" name="Google Shape;195;p24"/>
          <p:cNvSpPr txBox="1">
            <a:spLocks noGrp="1"/>
          </p:cNvSpPr>
          <p:nvPr>
            <p:ph type="body" idx="1"/>
          </p:nvPr>
        </p:nvSpPr>
        <p:spPr>
          <a:xfrm>
            <a:off x="353375" y="916100"/>
            <a:ext cx="8297700" cy="3847800"/>
          </a:xfrm>
          <a:prstGeom prst="rect">
            <a:avLst/>
          </a:prstGeom>
        </p:spPr>
        <p:txBody>
          <a:bodyPr spcFirstLastPara="1" wrap="square" lIns="91425" tIns="91425" rIns="91425" bIns="91425" anchor="t" anchorCtr="0">
            <a:normAutofit fontScale="47500" lnSpcReduction="20000"/>
          </a:bodyPr>
          <a:lstStyle/>
          <a:p>
            <a:pPr marL="0" lvl="0" indent="0" algn="just" rtl="0">
              <a:lnSpc>
                <a:spcPct val="150000"/>
              </a:lnSpc>
              <a:spcBef>
                <a:spcPts val="800"/>
              </a:spcBef>
              <a:spcAft>
                <a:spcPts val="0"/>
              </a:spcAft>
              <a:buNone/>
            </a:pPr>
            <a:r>
              <a:rPr lang="en-GB" sz="3200" b="1">
                <a:solidFill>
                  <a:srgbClr val="002060"/>
                </a:solidFill>
                <a:latin typeface="Mangal"/>
                <a:ea typeface="Mangal"/>
                <a:cs typeface="Mangal"/>
                <a:sym typeface="Mangal"/>
              </a:rPr>
              <a:t>विश्वास-11:</a:t>
            </a:r>
            <a:r>
              <a:rPr lang="en-GB" sz="3200" b="1">
                <a:solidFill>
                  <a:srgbClr val="000000"/>
                </a:solidFill>
              </a:rPr>
              <a:t> </a:t>
            </a:r>
            <a:r>
              <a:rPr lang="en-GB" sz="3200">
                <a:solidFill>
                  <a:srgbClr val="000000"/>
                </a:solidFill>
              </a:rPr>
              <a:t>अधिगम का प्रदर्शन तब किया जा सकता है जब अधिगमकर्ता अपने अधिगम को नवीन परिस्थितियों में लोचशील एवं विचारोत्तेजक तरीके से लागू कर सकते हैं</a:t>
            </a:r>
            <a:r>
              <a:rPr lang="en-GB" sz="3200">
                <a:solidFill>
                  <a:srgbClr val="000000"/>
                </a:solidFill>
                <a:latin typeface="Mangal"/>
                <a:ea typeface="Mangal"/>
                <a:cs typeface="Mangal"/>
                <a:sym typeface="Mangal"/>
              </a:rPr>
              <a:t>।</a:t>
            </a:r>
            <a:endParaRPr sz="3200">
              <a:solidFill>
                <a:srgbClr val="000000"/>
              </a:solidFill>
              <a:latin typeface="Mangal"/>
              <a:ea typeface="Mangal"/>
              <a:cs typeface="Mangal"/>
              <a:sym typeface="Mangal"/>
            </a:endParaRPr>
          </a:p>
          <a:p>
            <a:pPr marL="0" lvl="0" indent="0" algn="just" rtl="0">
              <a:lnSpc>
                <a:spcPct val="150000"/>
              </a:lnSpc>
              <a:spcBef>
                <a:spcPts val="800"/>
              </a:spcBef>
              <a:spcAft>
                <a:spcPts val="0"/>
              </a:spcAft>
              <a:buNone/>
            </a:pPr>
            <a:r>
              <a:rPr lang="en-GB" sz="3200" b="1">
                <a:solidFill>
                  <a:schemeClr val="accent5"/>
                </a:solidFill>
                <a:latin typeface="Mangal"/>
                <a:ea typeface="Mangal"/>
                <a:cs typeface="Mangal"/>
                <a:sym typeface="Mangal"/>
              </a:rPr>
              <a:t>अतः शिक्षक-</a:t>
            </a:r>
            <a:endParaRPr sz="3200" b="1">
              <a:solidFill>
                <a:schemeClr val="accent5"/>
              </a:solidFill>
              <a:latin typeface="Mangal"/>
              <a:ea typeface="Mangal"/>
              <a:cs typeface="Mangal"/>
              <a:sym typeface="Mangal"/>
            </a:endParaRPr>
          </a:p>
          <a:p>
            <a:pPr marL="457200" lvl="0" indent="-325120" algn="just" rtl="0">
              <a:lnSpc>
                <a:spcPct val="150000"/>
              </a:lnSpc>
              <a:spcBef>
                <a:spcPts val="800"/>
              </a:spcBef>
              <a:spcAft>
                <a:spcPts val="0"/>
              </a:spcAft>
              <a:buSzPct val="100000"/>
              <a:buFont typeface="Mangal"/>
              <a:buAutoNum type="arabicPeriod"/>
            </a:pPr>
            <a:r>
              <a:rPr lang="en-GB" sz="3200">
                <a:latin typeface="Mangal"/>
                <a:ea typeface="Mangal"/>
                <a:cs typeface="Mangal"/>
                <a:sym typeface="Mangal"/>
              </a:rPr>
              <a:t>अधिगम-श्रृंखला को इस प्रकार निर्मित करते हैं कि अधिगमकर्ता नवीन परिस्थितियों एवं एवं समस्याओं में अपने अधिगम का समुचित प्रयोग कर सके</a:t>
            </a:r>
            <a:endParaRPr sz="3200">
              <a:solidFill>
                <a:srgbClr val="000000"/>
              </a:solidFill>
              <a:latin typeface="Mangal"/>
              <a:ea typeface="Mangal"/>
              <a:cs typeface="Mangal"/>
              <a:sym typeface="Mangal"/>
            </a:endParaRPr>
          </a:p>
          <a:p>
            <a:pPr marL="457200" lvl="0" indent="-325120" algn="just" rtl="0">
              <a:lnSpc>
                <a:spcPct val="150000"/>
              </a:lnSpc>
              <a:spcBef>
                <a:spcPts val="0"/>
              </a:spcBef>
              <a:spcAft>
                <a:spcPts val="0"/>
              </a:spcAft>
              <a:buSzPct val="100000"/>
              <a:buFont typeface="Mangal"/>
              <a:buAutoNum type="arabicPeriod"/>
            </a:pPr>
            <a:r>
              <a:rPr lang="en-GB" sz="3200">
                <a:latin typeface="Mangal"/>
                <a:ea typeface="Mangal"/>
                <a:cs typeface="Mangal"/>
                <a:sym typeface="Mangal"/>
              </a:rPr>
              <a:t>अधिगम-श्रृंखला का निर्माण इस प्रका करते हैं की अधिगमकर्ता पूर्व ज्ञान एवं नवीन परिस्थितियों के मध्य तालमेल स्थापित कर अपने अधिगम अनुभवों का लाभ ले सके। </a:t>
            </a:r>
            <a:endParaRPr sz="3200">
              <a:latin typeface="Mangal"/>
              <a:ea typeface="Mangal"/>
              <a:cs typeface="Mangal"/>
              <a:sym typeface="Mangal"/>
            </a:endParaRPr>
          </a:p>
          <a:p>
            <a:pPr marL="0" lvl="0" indent="0" algn="just" rtl="0">
              <a:lnSpc>
                <a:spcPct val="150000"/>
              </a:lnSpc>
              <a:spcBef>
                <a:spcPts val="800"/>
              </a:spcBef>
              <a:spcAft>
                <a:spcPts val="0"/>
              </a:spcAft>
              <a:buNone/>
            </a:pPr>
            <a:r>
              <a:rPr lang="en-GB" sz="3200" b="1">
                <a:solidFill>
                  <a:schemeClr val="accent5"/>
                </a:solidFill>
                <a:latin typeface="Mangal"/>
                <a:ea typeface="Mangal"/>
                <a:cs typeface="Mangal"/>
                <a:sym typeface="Mangal"/>
              </a:rPr>
              <a:t>आकलन-</a:t>
            </a:r>
            <a:endParaRPr sz="3200" b="1">
              <a:solidFill>
                <a:schemeClr val="accent5"/>
              </a:solidFill>
              <a:latin typeface="Mangal"/>
              <a:ea typeface="Mangal"/>
              <a:cs typeface="Mangal"/>
              <a:sym typeface="Mangal"/>
            </a:endParaRPr>
          </a:p>
          <a:p>
            <a:pPr marL="457200" lvl="0" indent="-325120" algn="just" rtl="0">
              <a:lnSpc>
                <a:spcPct val="150000"/>
              </a:lnSpc>
              <a:spcBef>
                <a:spcPts val="800"/>
              </a:spcBef>
              <a:spcAft>
                <a:spcPts val="0"/>
              </a:spcAft>
              <a:buSzPct val="100000"/>
              <a:buFont typeface="Mangal"/>
              <a:buAutoNum type="arabicPeriod"/>
            </a:pPr>
            <a:r>
              <a:rPr lang="en-GB" sz="3200">
                <a:latin typeface="Mangal"/>
                <a:ea typeface="Mangal"/>
                <a:cs typeface="Mangal"/>
                <a:sym typeface="Mangal"/>
              </a:rPr>
              <a:t>मूल्यांकन के अवसर नवीन और अपरिचित परिस्थितियों में अपने अधिगम को लागू करने के लिए अधिगमकर्ता की क्षमता का स्पष्ट रूप से परीक्षण करने के लिए डिज़ाइन किए जाते हैं।</a:t>
            </a:r>
            <a:endParaRPr sz="3200">
              <a:latin typeface="Mangal"/>
              <a:ea typeface="Mangal"/>
              <a:cs typeface="Mangal"/>
              <a:sym typeface="Mang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25"/>
          <p:cNvSpPr txBox="1">
            <a:spLocks noGrp="1"/>
          </p:cNvSpPr>
          <p:nvPr>
            <p:ph type="title"/>
          </p:nvPr>
        </p:nvSpPr>
        <p:spPr>
          <a:xfrm>
            <a:off x="819150" y="222500"/>
            <a:ext cx="7505700" cy="6936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sz="4400">
                <a:solidFill>
                  <a:srgbClr val="000000"/>
                </a:solidFill>
                <a:latin typeface="Mangal"/>
                <a:ea typeface="Mangal"/>
                <a:cs typeface="Mangal"/>
                <a:sym typeface="Mangal"/>
              </a:rPr>
              <a:t>अधिगम के सन्दर्भ में प्रमुख विश्वास</a:t>
            </a:r>
            <a:endParaRPr/>
          </a:p>
        </p:txBody>
      </p:sp>
      <p:sp>
        <p:nvSpPr>
          <p:cNvPr id="201" name="Google Shape;201;p25"/>
          <p:cNvSpPr txBox="1">
            <a:spLocks noGrp="1"/>
          </p:cNvSpPr>
          <p:nvPr>
            <p:ph type="body" idx="1"/>
          </p:nvPr>
        </p:nvSpPr>
        <p:spPr>
          <a:xfrm>
            <a:off x="353375" y="916100"/>
            <a:ext cx="8297700" cy="3847800"/>
          </a:xfrm>
          <a:prstGeom prst="rect">
            <a:avLst/>
          </a:prstGeom>
        </p:spPr>
        <p:txBody>
          <a:bodyPr spcFirstLastPara="1" wrap="square" lIns="91425" tIns="91425" rIns="91425" bIns="91425" anchor="t" anchorCtr="0">
            <a:normAutofit fontScale="40000" lnSpcReduction="10000"/>
          </a:bodyPr>
          <a:lstStyle/>
          <a:p>
            <a:pPr marL="0" lvl="0" indent="0" algn="just" rtl="0">
              <a:lnSpc>
                <a:spcPct val="150000"/>
              </a:lnSpc>
              <a:spcBef>
                <a:spcPts val="800"/>
              </a:spcBef>
              <a:spcAft>
                <a:spcPts val="0"/>
              </a:spcAft>
              <a:buNone/>
            </a:pPr>
            <a:r>
              <a:rPr lang="en-GB" sz="3200" b="1">
                <a:solidFill>
                  <a:srgbClr val="002060"/>
                </a:solidFill>
                <a:latin typeface="Mangal"/>
                <a:ea typeface="Mangal"/>
                <a:cs typeface="Mangal"/>
                <a:sym typeface="Mangal"/>
              </a:rPr>
              <a:t>विश्वास-12:</a:t>
            </a:r>
            <a:r>
              <a:rPr lang="en-GB" sz="3200" b="1">
                <a:solidFill>
                  <a:srgbClr val="000000"/>
                </a:solidFill>
              </a:rPr>
              <a:t> </a:t>
            </a:r>
            <a:r>
              <a:rPr lang="en-GB" sz="3200">
                <a:solidFill>
                  <a:srgbClr val="000000"/>
                </a:solidFill>
              </a:rPr>
              <a:t>अधिगम एक जटिल एवं अरेखीय प्रक्रिया है</a:t>
            </a:r>
            <a:r>
              <a:rPr lang="en-GB" sz="3200">
                <a:solidFill>
                  <a:srgbClr val="000000"/>
                </a:solidFill>
                <a:latin typeface="Mangal"/>
                <a:ea typeface="Mangal"/>
                <a:cs typeface="Mangal"/>
                <a:sym typeface="Mangal"/>
              </a:rPr>
              <a:t>।</a:t>
            </a:r>
            <a:endParaRPr sz="3200">
              <a:solidFill>
                <a:srgbClr val="000000"/>
              </a:solidFill>
              <a:latin typeface="Mangal"/>
              <a:ea typeface="Mangal"/>
              <a:cs typeface="Mangal"/>
              <a:sym typeface="Mangal"/>
            </a:endParaRPr>
          </a:p>
          <a:p>
            <a:pPr marL="0" lvl="0" indent="0" algn="just" rtl="0">
              <a:lnSpc>
                <a:spcPct val="150000"/>
              </a:lnSpc>
              <a:spcBef>
                <a:spcPts val="800"/>
              </a:spcBef>
              <a:spcAft>
                <a:spcPts val="0"/>
              </a:spcAft>
              <a:buNone/>
            </a:pPr>
            <a:r>
              <a:rPr lang="en-GB" sz="3200" b="1">
                <a:solidFill>
                  <a:schemeClr val="accent5"/>
                </a:solidFill>
                <a:latin typeface="Mangal"/>
                <a:ea typeface="Mangal"/>
                <a:cs typeface="Mangal"/>
                <a:sym typeface="Mangal"/>
              </a:rPr>
              <a:t>अतः शिक्षक-</a:t>
            </a:r>
            <a:endParaRPr sz="3200" b="1">
              <a:solidFill>
                <a:schemeClr val="accent5"/>
              </a:solidFill>
              <a:latin typeface="Mangal"/>
              <a:ea typeface="Mangal"/>
              <a:cs typeface="Mangal"/>
              <a:sym typeface="Mangal"/>
            </a:endParaRPr>
          </a:p>
          <a:p>
            <a:pPr marL="457200" lvl="0" indent="-309880" algn="just" rtl="0">
              <a:lnSpc>
                <a:spcPct val="150000"/>
              </a:lnSpc>
              <a:spcBef>
                <a:spcPts val="800"/>
              </a:spcBef>
              <a:spcAft>
                <a:spcPts val="0"/>
              </a:spcAft>
              <a:buSzPct val="100000"/>
              <a:buFont typeface="Mangal"/>
              <a:buAutoNum type="arabicPeriod"/>
            </a:pPr>
            <a:r>
              <a:rPr lang="en-GB" sz="3200">
                <a:latin typeface="Mangal"/>
                <a:ea typeface="Mangal"/>
                <a:cs typeface="Mangal"/>
                <a:sym typeface="Mangal"/>
              </a:rPr>
              <a:t>अधिगमकर्ता के अधिगम के विस्तार, व्याख्या, पुनर्गठन, सुधार और ज्ञान के अपने ढांचे पर प्रतिबिंबित करने के सन्दर्भ में सचेत रहते हैं।</a:t>
            </a:r>
            <a:endParaRPr sz="3200">
              <a:solidFill>
                <a:srgbClr val="000000"/>
              </a:solidFill>
              <a:latin typeface="Mangal"/>
              <a:ea typeface="Mangal"/>
              <a:cs typeface="Mangal"/>
              <a:sym typeface="Mangal"/>
            </a:endParaRPr>
          </a:p>
          <a:p>
            <a:pPr marL="457200" lvl="0" indent="-309880" algn="just" rtl="0">
              <a:lnSpc>
                <a:spcPct val="150000"/>
              </a:lnSpc>
              <a:spcBef>
                <a:spcPts val="0"/>
              </a:spcBef>
              <a:spcAft>
                <a:spcPts val="0"/>
              </a:spcAft>
              <a:buSzPct val="100000"/>
              <a:buFont typeface="Mangal"/>
              <a:buAutoNum type="arabicPeriod"/>
            </a:pPr>
            <a:r>
              <a:rPr lang="en-GB" sz="3200">
                <a:latin typeface="Mangal"/>
                <a:ea typeface="Mangal"/>
                <a:cs typeface="Mangal"/>
                <a:sym typeface="Mangal"/>
              </a:rPr>
              <a:t>इस हेतु अधिगमकर्ता को समय प्रदान करते हैं। </a:t>
            </a:r>
            <a:endParaRPr sz="3200">
              <a:latin typeface="Mangal"/>
              <a:ea typeface="Mangal"/>
              <a:cs typeface="Mangal"/>
              <a:sym typeface="Mangal"/>
            </a:endParaRPr>
          </a:p>
          <a:p>
            <a:pPr marL="457200" lvl="0" indent="-309880" algn="just" rtl="0">
              <a:lnSpc>
                <a:spcPct val="150000"/>
              </a:lnSpc>
              <a:spcBef>
                <a:spcPts val="0"/>
              </a:spcBef>
              <a:spcAft>
                <a:spcPts val="0"/>
              </a:spcAft>
              <a:buSzPct val="100000"/>
              <a:buFont typeface="Mangal"/>
              <a:buAutoNum type="arabicPeriod"/>
            </a:pPr>
            <a:r>
              <a:rPr lang="en-GB" sz="3200">
                <a:latin typeface="Mangal"/>
                <a:ea typeface="Mangal"/>
                <a:cs typeface="Mangal"/>
                <a:sym typeface="Mangal"/>
              </a:rPr>
              <a:t>जोखिम लेने,गलतियां अथवा त्रुटियाँ सुधारने  में अधिगमकर्ता की क्षमता को पहचानते हैं।अधिगाम्कर्ता की अधिगम के प्रति दृढ़ता को प्रोत्साहित करते हैं।</a:t>
            </a:r>
            <a:endParaRPr sz="3200">
              <a:latin typeface="Mangal"/>
              <a:ea typeface="Mangal"/>
              <a:cs typeface="Mangal"/>
              <a:sym typeface="Mangal"/>
            </a:endParaRPr>
          </a:p>
          <a:p>
            <a:pPr marL="0" lvl="0" indent="0" algn="just" rtl="0">
              <a:lnSpc>
                <a:spcPct val="150000"/>
              </a:lnSpc>
              <a:spcBef>
                <a:spcPts val="800"/>
              </a:spcBef>
              <a:spcAft>
                <a:spcPts val="0"/>
              </a:spcAft>
              <a:buNone/>
            </a:pPr>
            <a:r>
              <a:rPr lang="en-GB" sz="3200" b="1">
                <a:solidFill>
                  <a:schemeClr val="accent5"/>
                </a:solidFill>
                <a:latin typeface="Mangal"/>
                <a:ea typeface="Mangal"/>
                <a:cs typeface="Mangal"/>
                <a:sym typeface="Mangal"/>
              </a:rPr>
              <a:t>आकलन-</a:t>
            </a:r>
            <a:endParaRPr sz="3200" b="1">
              <a:solidFill>
                <a:schemeClr val="accent5"/>
              </a:solidFill>
              <a:latin typeface="Mangal"/>
              <a:ea typeface="Mangal"/>
              <a:cs typeface="Mangal"/>
              <a:sym typeface="Mangal"/>
            </a:endParaRPr>
          </a:p>
          <a:p>
            <a:pPr marL="457200" lvl="0" indent="-309880" algn="just" rtl="0">
              <a:lnSpc>
                <a:spcPct val="150000"/>
              </a:lnSpc>
              <a:spcBef>
                <a:spcPts val="800"/>
              </a:spcBef>
              <a:spcAft>
                <a:spcPts val="0"/>
              </a:spcAft>
              <a:buSzPct val="100000"/>
              <a:buFont typeface="Mangal"/>
              <a:buAutoNum type="arabicPeriod"/>
            </a:pPr>
            <a:r>
              <a:rPr lang="en-GB" sz="3200">
                <a:latin typeface="Mangal"/>
                <a:ea typeface="Mangal"/>
                <a:cs typeface="Mangal"/>
                <a:sym typeface="Mangal"/>
              </a:rPr>
              <a:t>मूल्यांकन अधिगमकर्ता को प्रतिबिंबित करने और प्रश्न करने और भविष्य की शिक्षा के लिए निरंतर योजना के लिए प्रोत्साहित करता है।</a:t>
            </a:r>
            <a:endParaRPr sz="3200">
              <a:latin typeface="Mangal"/>
              <a:ea typeface="Mangal"/>
              <a:cs typeface="Mangal"/>
              <a:sym typeface="Mangal"/>
            </a:endParaRPr>
          </a:p>
          <a:p>
            <a:pPr marL="457200" lvl="0" indent="-309880" algn="just" rtl="0">
              <a:lnSpc>
                <a:spcPct val="150000"/>
              </a:lnSpc>
              <a:spcBef>
                <a:spcPts val="0"/>
              </a:spcBef>
              <a:spcAft>
                <a:spcPts val="0"/>
              </a:spcAft>
              <a:buSzPct val="100000"/>
              <a:buFont typeface="Mangal"/>
              <a:buAutoNum type="arabicPeriod"/>
            </a:pPr>
            <a:r>
              <a:rPr lang="en-GB" sz="3200">
                <a:latin typeface="Mangal"/>
                <a:ea typeface="Mangal"/>
                <a:cs typeface="Mangal"/>
                <a:sym typeface="Mangal"/>
              </a:rPr>
              <a:t>अधिगमकर्ता अपने स्वयं के अधिगम में सुधार के साधन के रूप में त्रुटियों को नोट करते हैं और उनका उपयोग करता है।</a:t>
            </a:r>
            <a:endParaRPr sz="3200">
              <a:latin typeface="Mangal"/>
              <a:ea typeface="Mangal"/>
              <a:cs typeface="Mangal"/>
              <a:sym typeface="Mangal"/>
            </a:endParaRPr>
          </a:p>
          <a:p>
            <a:pPr marL="457200" lvl="0" indent="-309880" algn="just" rtl="0">
              <a:lnSpc>
                <a:spcPct val="150000"/>
              </a:lnSpc>
              <a:spcBef>
                <a:spcPts val="0"/>
              </a:spcBef>
              <a:spcAft>
                <a:spcPts val="0"/>
              </a:spcAft>
              <a:buSzPct val="100000"/>
              <a:buFont typeface="Mangal"/>
              <a:buAutoNum type="arabicPeriod"/>
            </a:pPr>
            <a:r>
              <a:rPr lang="en-GB" sz="3200">
                <a:latin typeface="Mangal"/>
                <a:ea typeface="Mangal"/>
                <a:cs typeface="Mangal"/>
                <a:sym typeface="Mangal"/>
              </a:rPr>
              <a:t>अधिगम के प्रदर्शन के विभिन्न तरीकों को प्रतिबिंबित करने के लिए मूल्यांकन उत्पाद व्यापक रूप से भिन्न हो सकते हैं।</a:t>
            </a:r>
            <a:endParaRPr sz="3200">
              <a:latin typeface="Mangal"/>
              <a:ea typeface="Mangal"/>
              <a:cs typeface="Mangal"/>
              <a:sym typeface="Mang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4"/>
          <p:cNvSpPr txBox="1">
            <a:spLocks noGrp="1"/>
          </p:cNvSpPr>
          <p:nvPr>
            <p:ph type="title"/>
          </p:nvPr>
        </p:nvSpPr>
        <p:spPr>
          <a:xfrm>
            <a:off x="819150" y="222500"/>
            <a:ext cx="7505700" cy="6936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sz="4400">
                <a:solidFill>
                  <a:srgbClr val="000000"/>
                </a:solidFill>
                <a:latin typeface="Mangal"/>
                <a:ea typeface="Mangal"/>
                <a:cs typeface="Mangal"/>
                <a:sym typeface="Mangal"/>
              </a:rPr>
              <a:t>अधिगम के सन्दर्भ में प्रमुख विश्वास</a:t>
            </a:r>
            <a:endParaRPr/>
          </a:p>
        </p:txBody>
      </p:sp>
      <p:sp>
        <p:nvSpPr>
          <p:cNvPr id="135" name="Google Shape;135;p14"/>
          <p:cNvSpPr txBox="1">
            <a:spLocks noGrp="1"/>
          </p:cNvSpPr>
          <p:nvPr>
            <p:ph type="body" idx="1"/>
          </p:nvPr>
        </p:nvSpPr>
        <p:spPr>
          <a:xfrm>
            <a:off x="353375" y="916100"/>
            <a:ext cx="8297700" cy="3847800"/>
          </a:xfrm>
          <a:prstGeom prst="rect">
            <a:avLst/>
          </a:prstGeom>
        </p:spPr>
        <p:txBody>
          <a:bodyPr spcFirstLastPara="1" wrap="square" lIns="91425" tIns="91425" rIns="91425" bIns="91425" anchor="t" anchorCtr="0">
            <a:normAutofit fontScale="40000" lnSpcReduction="20000"/>
          </a:bodyPr>
          <a:lstStyle/>
          <a:p>
            <a:pPr marL="0" lvl="0" indent="0" algn="just" rtl="0">
              <a:lnSpc>
                <a:spcPct val="150000"/>
              </a:lnSpc>
              <a:spcBef>
                <a:spcPts val="800"/>
              </a:spcBef>
              <a:spcAft>
                <a:spcPts val="0"/>
              </a:spcAft>
              <a:buNone/>
            </a:pPr>
            <a:r>
              <a:rPr lang="en-GB" sz="3200" b="1">
                <a:solidFill>
                  <a:srgbClr val="002060"/>
                </a:solidFill>
                <a:latin typeface="Mangal"/>
                <a:ea typeface="Mangal"/>
                <a:cs typeface="Mangal"/>
                <a:sym typeface="Mangal"/>
              </a:rPr>
              <a:t>विश्वास-1:</a:t>
            </a:r>
            <a:r>
              <a:rPr lang="en-GB" sz="3200" b="1">
                <a:solidFill>
                  <a:srgbClr val="000000"/>
                </a:solidFill>
              </a:rPr>
              <a:t> </a:t>
            </a:r>
            <a:r>
              <a:rPr lang="en-GB" sz="3200">
                <a:solidFill>
                  <a:srgbClr val="000000"/>
                </a:solidFill>
                <a:latin typeface="Mangal"/>
                <a:ea typeface="Mangal"/>
                <a:cs typeface="Mangal"/>
                <a:sym typeface="Mangal"/>
              </a:rPr>
              <a:t>मनुष्य सीखना चाहता है तथा अधिगम एक आवश्यक, जन्मजात, अनवरत एवं आजीवन प्रक्रिया है।</a:t>
            </a:r>
            <a:endParaRPr sz="3200">
              <a:solidFill>
                <a:srgbClr val="000000"/>
              </a:solidFill>
              <a:latin typeface="Mangal"/>
              <a:ea typeface="Mangal"/>
              <a:cs typeface="Mangal"/>
              <a:sym typeface="Mangal"/>
            </a:endParaRPr>
          </a:p>
          <a:p>
            <a:pPr marL="0" lvl="0" indent="0" algn="just" rtl="0">
              <a:lnSpc>
                <a:spcPct val="150000"/>
              </a:lnSpc>
              <a:spcBef>
                <a:spcPts val="800"/>
              </a:spcBef>
              <a:spcAft>
                <a:spcPts val="0"/>
              </a:spcAft>
              <a:buNone/>
            </a:pPr>
            <a:r>
              <a:rPr lang="en-GB" sz="3200" b="1">
                <a:solidFill>
                  <a:schemeClr val="accent5"/>
                </a:solidFill>
                <a:latin typeface="Mangal"/>
                <a:ea typeface="Mangal"/>
                <a:cs typeface="Mangal"/>
                <a:sym typeface="Mangal"/>
              </a:rPr>
              <a:t>अतः शिक्षक-</a:t>
            </a:r>
            <a:endParaRPr sz="3200" b="1">
              <a:solidFill>
                <a:schemeClr val="accent5"/>
              </a:solidFill>
              <a:latin typeface="Mangal"/>
              <a:ea typeface="Mangal"/>
              <a:cs typeface="Mangal"/>
              <a:sym typeface="Mangal"/>
            </a:endParaRPr>
          </a:p>
          <a:p>
            <a:pPr marL="457200" lvl="0" indent="-325120" algn="just" rtl="0">
              <a:lnSpc>
                <a:spcPct val="150000"/>
              </a:lnSpc>
              <a:spcBef>
                <a:spcPts val="800"/>
              </a:spcBef>
              <a:spcAft>
                <a:spcPts val="0"/>
              </a:spcAft>
              <a:buSzPct val="100000"/>
              <a:buFont typeface="Mangal"/>
              <a:buAutoNum type="arabicPeriod"/>
            </a:pPr>
            <a:r>
              <a:rPr lang="en-GB" sz="3200">
                <a:latin typeface="Mangal"/>
                <a:ea typeface="Mangal"/>
                <a:cs typeface="Mangal"/>
                <a:sym typeface="Mangal"/>
              </a:rPr>
              <a:t>अपेक्षा करता है कि सभी विद्यार्थी सीख सकते हैं</a:t>
            </a:r>
            <a:r>
              <a:rPr lang="en-GB" sz="3200">
                <a:solidFill>
                  <a:srgbClr val="000000"/>
                </a:solidFill>
                <a:latin typeface="Mangal"/>
                <a:ea typeface="Mangal"/>
                <a:cs typeface="Mangal"/>
                <a:sym typeface="Mangal"/>
              </a:rPr>
              <a:t>।</a:t>
            </a:r>
            <a:endParaRPr sz="3200">
              <a:solidFill>
                <a:srgbClr val="000000"/>
              </a:solidFill>
              <a:latin typeface="Mangal"/>
              <a:ea typeface="Mangal"/>
              <a:cs typeface="Mangal"/>
              <a:sym typeface="Mangal"/>
            </a:endParaRPr>
          </a:p>
          <a:p>
            <a:pPr marL="457200" lvl="0" indent="-325120" algn="just" rtl="0">
              <a:lnSpc>
                <a:spcPct val="150000"/>
              </a:lnSpc>
              <a:spcBef>
                <a:spcPts val="0"/>
              </a:spcBef>
              <a:spcAft>
                <a:spcPts val="0"/>
              </a:spcAft>
              <a:buSzPct val="100000"/>
              <a:buFont typeface="Mangal"/>
              <a:buAutoNum type="arabicPeriod"/>
            </a:pPr>
            <a:r>
              <a:rPr lang="en-GB" sz="3200">
                <a:latin typeface="Mangal"/>
                <a:ea typeface="Mangal"/>
                <a:cs typeface="Mangal"/>
                <a:sym typeface="Mangal"/>
              </a:rPr>
              <a:t>विद्यार्थियों से यथोचित अपेक्षाएं बनाए रखता है जो सभी अधिगमकर्ताओं को चुनौती देती हैं</a:t>
            </a:r>
            <a:r>
              <a:rPr lang="en-GB" sz="3200">
                <a:solidFill>
                  <a:srgbClr val="000000"/>
                </a:solidFill>
                <a:latin typeface="Mangal"/>
                <a:ea typeface="Mangal"/>
                <a:cs typeface="Mangal"/>
                <a:sym typeface="Mangal"/>
              </a:rPr>
              <a:t>।</a:t>
            </a:r>
            <a:endParaRPr sz="3200">
              <a:solidFill>
                <a:srgbClr val="000000"/>
              </a:solidFill>
              <a:latin typeface="Mangal"/>
              <a:ea typeface="Mangal"/>
              <a:cs typeface="Mangal"/>
              <a:sym typeface="Mangal"/>
            </a:endParaRPr>
          </a:p>
          <a:p>
            <a:pPr marL="457200" lvl="0" indent="-325120" algn="just" rtl="0">
              <a:lnSpc>
                <a:spcPct val="150000"/>
              </a:lnSpc>
              <a:spcBef>
                <a:spcPts val="0"/>
              </a:spcBef>
              <a:spcAft>
                <a:spcPts val="0"/>
              </a:spcAft>
              <a:buSzPct val="100000"/>
              <a:buFont typeface="Mangal"/>
              <a:buAutoNum type="arabicPeriod"/>
            </a:pPr>
            <a:r>
              <a:rPr lang="en-GB" sz="3200">
                <a:latin typeface="Mangal"/>
                <a:ea typeface="Mangal"/>
                <a:cs typeface="Mangal"/>
                <a:sym typeface="Mangal"/>
              </a:rPr>
              <a:t>अपने अधिगम के प्रति जूनून को विद्यार्थियों के साथ साझा करते हैं</a:t>
            </a:r>
            <a:r>
              <a:rPr lang="en-GB" sz="3200">
                <a:solidFill>
                  <a:srgbClr val="000000"/>
                </a:solidFill>
                <a:latin typeface="Mangal"/>
                <a:ea typeface="Mangal"/>
                <a:cs typeface="Mangal"/>
                <a:sym typeface="Mangal"/>
              </a:rPr>
              <a:t>।</a:t>
            </a:r>
            <a:endParaRPr sz="3200">
              <a:solidFill>
                <a:srgbClr val="000000"/>
              </a:solidFill>
              <a:latin typeface="Mangal"/>
              <a:ea typeface="Mangal"/>
              <a:cs typeface="Mangal"/>
              <a:sym typeface="Mangal"/>
            </a:endParaRPr>
          </a:p>
          <a:p>
            <a:pPr marL="457200" lvl="0" indent="-325120" algn="just" rtl="0">
              <a:lnSpc>
                <a:spcPct val="150000"/>
              </a:lnSpc>
              <a:spcBef>
                <a:spcPts val="0"/>
              </a:spcBef>
              <a:spcAft>
                <a:spcPts val="0"/>
              </a:spcAft>
              <a:buSzPct val="100000"/>
              <a:buFont typeface="Mangal"/>
              <a:buAutoNum type="arabicPeriod"/>
            </a:pPr>
            <a:r>
              <a:rPr lang="en-GB" sz="3200">
                <a:latin typeface="Mangal"/>
                <a:ea typeface="Mangal"/>
                <a:cs typeface="Mangal"/>
                <a:sym typeface="Mangal"/>
              </a:rPr>
              <a:t>सभी अंतःक्रियाओं को शिक्षण-अधिगम के अवसर के रूप में देखते हैं</a:t>
            </a:r>
            <a:r>
              <a:rPr lang="en-GB" sz="3200">
                <a:solidFill>
                  <a:srgbClr val="000000"/>
                </a:solidFill>
                <a:latin typeface="Mangal"/>
                <a:ea typeface="Mangal"/>
                <a:cs typeface="Mangal"/>
                <a:sym typeface="Mangal"/>
              </a:rPr>
              <a:t>।</a:t>
            </a:r>
            <a:endParaRPr sz="3200">
              <a:solidFill>
                <a:srgbClr val="000000"/>
              </a:solidFill>
              <a:latin typeface="Mangal"/>
              <a:ea typeface="Mangal"/>
              <a:cs typeface="Mangal"/>
              <a:sym typeface="Mangal"/>
            </a:endParaRPr>
          </a:p>
          <a:p>
            <a:pPr marL="457200" lvl="0" indent="-325120" algn="just" rtl="0">
              <a:lnSpc>
                <a:spcPct val="150000"/>
              </a:lnSpc>
              <a:spcBef>
                <a:spcPts val="0"/>
              </a:spcBef>
              <a:spcAft>
                <a:spcPts val="0"/>
              </a:spcAft>
              <a:buSzPct val="100000"/>
              <a:buFont typeface="Mangal"/>
              <a:buAutoNum type="arabicPeriod"/>
            </a:pPr>
            <a:r>
              <a:rPr lang="en-GB" sz="3200">
                <a:latin typeface="Mangal"/>
                <a:ea typeface="Mangal"/>
                <a:cs typeface="Mangal"/>
                <a:sym typeface="Mangal"/>
              </a:rPr>
              <a:t>जिज्ञासा एवं अधिगम के प्रति दृढ़ता के प्रतिमान प्रस्तुत करते हैं</a:t>
            </a:r>
            <a:r>
              <a:rPr lang="en-GB" sz="3200">
                <a:solidFill>
                  <a:srgbClr val="000000"/>
                </a:solidFill>
                <a:latin typeface="Mangal"/>
                <a:ea typeface="Mangal"/>
                <a:cs typeface="Mangal"/>
                <a:sym typeface="Mangal"/>
              </a:rPr>
              <a:t>।</a:t>
            </a:r>
            <a:r>
              <a:rPr lang="en-GB" sz="3200">
                <a:latin typeface="Mangal"/>
                <a:ea typeface="Mangal"/>
                <a:cs typeface="Mangal"/>
                <a:sym typeface="Mangal"/>
              </a:rPr>
              <a:t>  </a:t>
            </a:r>
            <a:endParaRPr sz="3200">
              <a:latin typeface="Mangal"/>
              <a:ea typeface="Mangal"/>
              <a:cs typeface="Mangal"/>
              <a:sym typeface="Mangal"/>
            </a:endParaRPr>
          </a:p>
          <a:p>
            <a:pPr marL="0" lvl="0" indent="0" algn="just" rtl="0">
              <a:lnSpc>
                <a:spcPct val="150000"/>
              </a:lnSpc>
              <a:spcBef>
                <a:spcPts val="800"/>
              </a:spcBef>
              <a:spcAft>
                <a:spcPts val="0"/>
              </a:spcAft>
              <a:buNone/>
            </a:pPr>
            <a:r>
              <a:rPr lang="en-GB" sz="3200" b="1">
                <a:solidFill>
                  <a:schemeClr val="accent5"/>
                </a:solidFill>
                <a:latin typeface="Mangal"/>
                <a:ea typeface="Mangal"/>
                <a:cs typeface="Mangal"/>
                <a:sym typeface="Mangal"/>
              </a:rPr>
              <a:t>आकलन-</a:t>
            </a:r>
            <a:endParaRPr sz="3200" b="1">
              <a:solidFill>
                <a:schemeClr val="accent5"/>
              </a:solidFill>
              <a:latin typeface="Mangal"/>
              <a:ea typeface="Mangal"/>
              <a:cs typeface="Mangal"/>
              <a:sym typeface="Mangal"/>
            </a:endParaRPr>
          </a:p>
          <a:p>
            <a:pPr marL="457200" lvl="0" indent="-325120" algn="just" rtl="0">
              <a:lnSpc>
                <a:spcPct val="150000"/>
              </a:lnSpc>
              <a:spcBef>
                <a:spcPts val="800"/>
              </a:spcBef>
              <a:spcAft>
                <a:spcPts val="0"/>
              </a:spcAft>
              <a:buSzPct val="100000"/>
              <a:buFont typeface="Mangal"/>
              <a:buAutoNum type="arabicPeriod"/>
            </a:pPr>
            <a:r>
              <a:rPr lang="en-GB" sz="3200">
                <a:latin typeface="Mangal"/>
                <a:ea typeface="Mangal"/>
                <a:cs typeface="Mangal"/>
                <a:sym typeface="Mangal"/>
              </a:rPr>
              <a:t>आकलन का प्राथमिक उद्देश्य अधिगम प्रक्रिया में सुधार करना है</a:t>
            </a:r>
            <a:r>
              <a:rPr lang="en-GB" sz="3200">
                <a:solidFill>
                  <a:srgbClr val="000000"/>
                </a:solidFill>
                <a:latin typeface="Mangal"/>
                <a:ea typeface="Mangal"/>
                <a:cs typeface="Mangal"/>
                <a:sym typeface="Mangal"/>
              </a:rPr>
              <a:t>।</a:t>
            </a:r>
            <a:endParaRPr sz="3200">
              <a:solidFill>
                <a:srgbClr val="000000"/>
              </a:solidFill>
              <a:latin typeface="Mangal"/>
              <a:ea typeface="Mangal"/>
              <a:cs typeface="Mangal"/>
              <a:sym typeface="Mangal"/>
            </a:endParaRPr>
          </a:p>
          <a:p>
            <a:pPr marL="457200" lvl="0" indent="-325120" algn="just" rtl="0">
              <a:lnSpc>
                <a:spcPct val="150000"/>
              </a:lnSpc>
              <a:spcBef>
                <a:spcPts val="0"/>
              </a:spcBef>
              <a:spcAft>
                <a:spcPts val="0"/>
              </a:spcAft>
              <a:buSzPct val="100000"/>
              <a:buFont typeface="Mangal"/>
              <a:buAutoNum type="arabicPeriod"/>
            </a:pPr>
            <a:r>
              <a:rPr lang="en-GB" sz="3200">
                <a:latin typeface="Mangal"/>
                <a:ea typeface="Mangal"/>
                <a:cs typeface="Mangal"/>
                <a:sym typeface="Mangal"/>
              </a:rPr>
              <a:t>आकलन सभी शिक्षार्थियों को यह प्रदर्शित करने की क्षमता प्रदान करता है कि वे क्या जानते हैं, महत्व देते हैं और क्या करने में सक्षम हैं। </a:t>
            </a:r>
            <a:endParaRPr sz="3200">
              <a:latin typeface="Mangal"/>
              <a:ea typeface="Mangal"/>
              <a:cs typeface="Mangal"/>
              <a:sym typeface="Mang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15"/>
          <p:cNvSpPr txBox="1">
            <a:spLocks noGrp="1"/>
          </p:cNvSpPr>
          <p:nvPr>
            <p:ph type="title"/>
          </p:nvPr>
        </p:nvSpPr>
        <p:spPr>
          <a:xfrm>
            <a:off x="819150" y="222500"/>
            <a:ext cx="7505700" cy="6936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sz="4400">
                <a:solidFill>
                  <a:srgbClr val="000000"/>
                </a:solidFill>
                <a:latin typeface="Mangal"/>
                <a:ea typeface="Mangal"/>
                <a:cs typeface="Mangal"/>
                <a:sym typeface="Mangal"/>
              </a:rPr>
              <a:t>अधिगम के सन्दर्भ में प्रमुख विश्वास</a:t>
            </a:r>
            <a:endParaRPr/>
          </a:p>
        </p:txBody>
      </p:sp>
      <p:sp>
        <p:nvSpPr>
          <p:cNvPr id="141" name="Google Shape;141;p15"/>
          <p:cNvSpPr txBox="1">
            <a:spLocks noGrp="1"/>
          </p:cNvSpPr>
          <p:nvPr>
            <p:ph type="body" idx="1"/>
          </p:nvPr>
        </p:nvSpPr>
        <p:spPr>
          <a:xfrm>
            <a:off x="353375" y="916100"/>
            <a:ext cx="8297700" cy="3847800"/>
          </a:xfrm>
          <a:prstGeom prst="rect">
            <a:avLst/>
          </a:prstGeom>
        </p:spPr>
        <p:txBody>
          <a:bodyPr spcFirstLastPara="1" wrap="square" lIns="91425" tIns="91425" rIns="91425" bIns="91425" anchor="t" anchorCtr="0">
            <a:normAutofit fontScale="47500" lnSpcReduction="10000"/>
          </a:bodyPr>
          <a:lstStyle/>
          <a:p>
            <a:pPr marL="0" lvl="0" indent="0" algn="just" rtl="0">
              <a:lnSpc>
                <a:spcPct val="150000"/>
              </a:lnSpc>
              <a:spcBef>
                <a:spcPts val="800"/>
              </a:spcBef>
              <a:spcAft>
                <a:spcPts val="0"/>
              </a:spcAft>
              <a:buNone/>
            </a:pPr>
            <a:r>
              <a:rPr lang="en-GB" sz="3200" b="1">
                <a:solidFill>
                  <a:srgbClr val="002060"/>
                </a:solidFill>
                <a:latin typeface="Mangal"/>
                <a:ea typeface="Mangal"/>
                <a:cs typeface="Mangal"/>
                <a:sym typeface="Mangal"/>
              </a:rPr>
              <a:t>विश्वास-2:</a:t>
            </a:r>
            <a:r>
              <a:rPr lang="en-GB" sz="3200" b="1">
                <a:solidFill>
                  <a:srgbClr val="000000"/>
                </a:solidFill>
              </a:rPr>
              <a:t> </a:t>
            </a:r>
            <a:r>
              <a:rPr lang="en-GB" sz="3200">
                <a:solidFill>
                  <a:srgbClr val="000000"/>
                </a:solidFill>
                <a:latin typeface="Mangal"/>
                <a:ea typeface="Mangal"/>
                <a:cs typeface="Mangal"/>
                <a:sym typeface="Mangal"/>
              </a:rPr>
              <a:t>अधिगम विश्व को एक अर्थ प्रदान करने की प्रक्रिया है।</a:t>
            </a:r>
            <a:endParaRPr sz="3200">
              <a:solidFill>
                <a:srgbClr val="000000"/>
              </a:solidFill>
              <a:latin typeface="Mangal"/>
              <a:ea typeface="Mangal"/>
              <a:cs typeface="Mangal"/>
              <a:sym typeface="Mangal"/>
            </a:endParaRPr>
          </a:p>
          <a:p>
            <a:pPr marL="0" lvl="0" indent="0" algn="just" rtl="0">
              <a:lnSpc>
                <a:spcPct val="150000"/>
              </a:lnSpc>
              <a:spcBef>
                <a:spcPts val="800"/>
              </a:spcBef>
              <a:spcAft>
                <a:spcPts val="0"/>
              </a:spcAft>
              <a:buNone/>
            </a:pPr>
            <a:r>
              <a:rPr lang="en-GB" sz="3200" b="1">
                <a:solidFill>
                  <a:schemeClr val="accent5"/>
                </a:solidFill>
                <a:latin typeface="Mangal"/>
                <a:ea typeface="Mangal"/>
                <a:cs typeface="Mangal"/>
                <a:sym typeface="Mangal"/>
              </a:rPr>
              <a:t>अतः शिक्षक-</a:t>
            </a:r>
            <a:endParaRPr sz="3200" b="1">
              <a:solidFill>
                <a:schemeClr val="accent5"/>
              </a:solidFill>
              <a:latin typeface="Mangal"/>
              <a:ea typeface="Mangal"/>
              <a:cs typeface="Mangal"/>
              <a:sym typeface="Mangal"/>
            </a:endParaRPr>
          </a:p>
          <a:p>
            <a:pPr marL="457200" lvl="0" indent="-309880" algn="just" rtl="0">
              <a:lnSpc>
                <a:spcPct val="150000"/>
              </a:lnSpc>
              <a:spcBef>
                <a:spcPts val="800"/>
              </a:spcBef>
              <a:spcAft>
                <a:spcPts val="0"/>
              </a:spcAft>
              <a:buSzPct val="100000"/>
              <a:buFont typeface="Mangal"/>
              <a:buAutoNum type="arabicPeriod"/>
            </a:pPr>
            <a:r>
              <a:rPr lang="en-GB" sz="3200">
                <a:latin typeface="Mangal"/>
                <a:ea typeface="Mangal"/>
                <a:cs typeface="Mangal"/>
                <a:sym typeface="Mangal"/>
              </a:rPr>
              <a:t>अधिगम के विकास के सन्दर्भ में चिंतनशील रहते हैं</a:t>
            </a:r>
            <a:r>
              <a:rPr lang="en-GB" sz="3200">
                <a:solidFill>
                  <a:srgbClr val="000000"/>
                </a:solidFill>
                <a:latin typeface="Mangal"/>
                <a:ea typeface="Mangal"/>
                <a:cs typeface="Mangal"/>
                <a:sym typeface="Mangal"/>
              </a:rPr>
              <a:t>।</a:t>
            </a:r>
            <a:endParaRPr sz="3200">
              <a:solidFill>
                <a:srgbClr val="000000"/>
              </a:solidFill>
              <a:latin typeface="Mangal"/>
              <a:ea typeface="Mangal"/>
              <a:cs typeface="Mangal"/>
              <a:sym typeface="Mangal"/>
            </a:endParaRPr>
          </a:p>
          <a:p>
            <a:pPr marL="457200" lvl="0" indent="-309880" algn="just" rtl="0">
              <a:lnSpc>
                <a:spcPct val="150000"/>
              </a:lnSpc>
              <a:spcBef>
                <a:spcPts val="0"/>
              </a:spcBef>
              <a:spcAft>
                <a:spcPts val="0"/>
              </a:spcAft>
              <a:buSzPct val="100000"/>
              <a:buFont typeface="Mangal"/>
              <a:buAutoNum type="arabicPeriod"/>
            </a:pPr>
            <a:r>
              <a:rPr lang="en-GB" sz="3200">
                <a:latin typeface="Mangal"/>
                <a:ea typeface="Mangal"/>
                <a:cs typeface="Mangal"/>
                <a:sym typeface="Mangal"/>
              </a:rPr>
              <a:t>पहचान करते हैं की विचार का निर्माण किया गया है तथा निर्मित विचार प्रश्न अथवा संशोधन/शोधन हेतु खुला है</a:t>
            </a:r>
            <a:r>
              <a:rPr lang="en-GB" sz="3200">
                <a:solidFill>
                  <a:srgbClr val="000000"/>
                </a:solidFill>
                <a:latin typeface="Mangal"/>
                <a:ea typeface="Mangal"/>
                <a:cs typeface="Mangal"/>
                <a:sym typeface="Mangal"/>
              </a:rPr>
              <a:t>।</a:t>
            </a:r>
            <a:endParaRPr sz="3200">
              <a:solidFill>
                <a:srgbClr val="000000"/>
              </a:solidFill>
              <a:latin typeface="Mangal"/>
              <a:ea typeface="Mangal"/>
              <a:cs typeface="Mangal"/>
              <a:sym typeface="Mangal"/>
            </a:endParaRPr>
          </a:p>
          <a:p>
            <a:pPr marL="457200" lvl="0" indent="-309880" algn="just" rtl="0">
              <a:lnSpc>
                <a:spcPct val="150000"/>
              </a:lnSpc>
              <a:spcBef>
                <a:spcPts val="0"/>
              </a:spcBef>
              <a:spcAft>
                <a:spcPts val="0"/>
              </a:spcAft>
              <a:buSzPct val="100000"/>
              <a:buFont typeface="Mangal"/>
              <a:buAutoNum type="arabicPeriod"/>
            </a:pPr>
            <a:r>
              <a:rPr lang="en-GB" sz="3200">
                <a:latin typeface="Mangal"/>
                <a:ea typeface="Mangal"/>
                <a:cs typeface="Mangal"/>
                <a:sym typeface="Mangal"/>
              </a:rPr>
              <a:t>पाठ्यक्रम को मुख्य विचार अथवा  पूछे जाने योग्य प्रश्नों पर आधारित करते हैं</a:t>
            </a:r>
            <a:r>
              <a:rPr lang="en-GB" sz="3200">
                <a:solidFill>
                  <a:srgbClr val="000000"/>
                </a:solidFill>
                <a:latin typeface="Mangal"/>
                <a:ea typeface="Mangal"/>
                <a:cs typeface="Mangal"/>
                <a:sym typeface="Mangal"/>
              </a:rPr>
              <a:t>।</a:t>
            </a:r>
            <a:endParaRPr sz="3200">
              <a:solidFill>
                <a:srgbClr val="000000"/>
              </a:solidFill>
              <a:latin typeface="Mangal"/>
              <a:ea typeface="Mangal"/>
              <a:cs typeface="Mangal"/>
              <a:sym typeface="Mangal"/>
            </a:endParaRPr>
          </a:p>
          <a:p>
            <a:pPr marL="457200" lvl="0" indent="-309880" algn="just" rtl="0">
              <a:lnSpc>
                <a:spcPct val="150000"/>
              </a:lnSpc>
              <a:spcBef>
                <a:spcPts val="0"/>
              </a:spcBef>
              <a:spcAft>
                <a:spcPts val="0"/>
              </a:spcAft>
              <a:buSzPct val="100000"/>
              <a:buFont typeface="Mangal"/>
              <a:buAutoNum type="arabicPeriod"/>
            </a:pPr>
            <a:r>
              <a:rPr lang="en-GB" sz="3200">
                <a:latin typeface="Mangal"/>
                <a:ea typeface="Mangal"/>
                <a:cs typeface="Mangal"/>
                <a:sym typeface="Mangal"/>
              </a:rPr>
              <a:t>अर्थ का निर्माण करने में लगने वाले समय के साथ धैर्य रखते हैं। </a:t>
            </a:r>
            <a:endParaRPr sz="3200">
              <a:latin typeface="Mangal"/>
              <a:ea typeface="Mangal"/>
              <a:cs typeface="Mangal"/>
              <a:sym typeface="Mangal"/>
            </a:endParaRPr>
          </a:p>
          <a:p>
            <a:pPr marL="457200" lvl="0" indent="-309880" algn="just" rtl="0">
              <a:lnSpc>
                <a:spcPct val="150000"/>
              </a:lnSpc>
              <a:spcBef>
                <a:spcPts val="0"/>
              </a:spcBef>
              <a:spcAft>
                <a:spcPts val="0"/>
              </a:spcAft>
              <a:buSzPct val="100000"/>
              <a:buFont typeface="Mangal"/>
              <a:buAutoNum type="arabicPeriod"/>
            </a:pPr>
            <a:r>
              <a:rPr lang="en-GB" sz="3200">
                <a:latin typeface="Mangal"/>
                <a:ea typeface="Mangal"/>
                <a:cs typeface="Mangal"/>
                <a:sym typeface="Mangal"/>
              </a:rPr>
              <a:t>छात्रों को कई दृष्टिकोणों और संस्कृतियों के बारे में बताते हैं।</a:t>
            </a:r>
            <a:endParaRPr sz="3200">
              <a:latin typeface="Mangal"/>
              <a:ea typeface="Mangal"/>
              <a:cs typeface="Mangal"/>
              <a:sym typeface="Mangal"/>
            </a:endParaRPr>
          </a:p>
          <a:p>
            <a:pPr marL="0" lvl="0" indent="0" algn="just" rtl="0">
              <a:lnSpc>
                <a:spcPct val="150000"/>
              </a:lnSpc>
              <a:spcBef>
                <a:spcPts val="800"/>
              </a:spcBef>
              <a:spcAft>
                <a:spcPts val="0"/>
              </a:spcAft>
              <a:buNone/>
            </a:pPr>
            <a:r>
              <a:rPr lang="en-GB" sz="3200" b="1">
                <a:solidFill>
                  <a:schemeClr val="accent5"/>
                </a:solidFill>
                <a:latin typeface="Mangal"/>
                <a:ea typeface="Mangal"/>
                <a:cs typeface="Mangal"/>
                <a:sym typeface="Mangal"/>
              </a:rPr>
              <a:t>आकलन-</a:t>
            </a:r>
            <a:endParaRPr sz="3200" b="1">
              <a:solidFill>
                <a:schemeClr val="accent5"/>
              </a:solidFill>
              <a:latin typeface="Mangal"/>
              <a:ea typeface="Mangal"/>
              <a:cs typeface="Mangal"/>
              <a:sym typeface="Mangal"/>
            </a:endParaRPr>
          </a:p>
          <a:p>
            <a:pPr marL="457200" lvl="0" indent="-309880" algn="just" rtl="0">
              <a:lnSpc>
                <a:spcPct val="150000"/>
              </a:lnSpc>
              <a:spcBef>
                <a:spcPts val="800"/>
              </a:spcBef>
              <a:spcAft>
                <a:spcPts val="0"/>
              </a:spcAft>
              <a:buSzPct val="100000"/>
              <a:buFont typeface="Mangal"/>
              <a:buAutoNum type="arabicPeriod"/>
            </a:pPr>
            <a:r>
              <a:rPr lang="en-GB" sz="3200">
                <a:latin typeface="Mangal"/>
                <a:ea typeface="Mangal"/>
                <a:cs typeface="Mangal"/>
                <a:sym typeface="Mangal"/>
              </a:rPr>
              <a:t>आकलन अधिगम के प्रदर्शन पर ध्यान केंद्रित करता है जो जानकारी एकत्र करने और प्रत्यस्मरण से आगे बढ़ता है।</a:t>
            </a:r>
            <a:r>
              <a:rPr lang="en-GB" sz="3200">
                <a:solidFill>
                  <a:srgbClr val="000000"/>
                </a:solidFill>
                <a:latin typeface="Mangal"/>
                <a:ea typeface="Mangal"/>
                <a:cs typeface="Mangal"/>
                <a:sym typeface="Mangal"/>
              </a:rPr>
              <a:t>।</a:t>
            </a:r>
            <a:endParaRPr sz="3200">
              <a:solidFill>
                <a:srgbClr val="000000"/>
              </a:solidFill>
              <a:latin typeface="Mangal"/>
              <a:ea typeface="Mangal"/>
              <a:cs typeface="Mangal"/>
              <a:sym typeface="Mangal"/>
            </a:endParaRPr>
          </a:p>
          <a:p>
            <a:pPr marL="457200" lvl="0" indent="-309880" algn="just" rtl="0">
              <a:lnSpc>
                <a:spcPct val="150000"/>
              </a:lnSpc>
              <a:spcBef>
                <a:spcPts val="0"/>
              </a:spcBef>
              <a:spcAft>
                <a:spcPts val="0"/>
              </a:spcAft>
              <a:buSzPct val="100000"/>
              <a:buFont typeface="Mangal"/>
              <a:buAutoNum type="arabicPeriod"/>
            </a:pPr>
            <a:r>
              <a:rPr lang="en-GB" sz="3200">
                <a:latin typeface="Mangal"/>
                <a:ea typeface="Mangal"/>
                <a:cs typeface="Mangal"/>
                <a:sym typeface="Mangal"/>
              </a:rPr>
              <a:t>मूल्यांकन निष्पक्षता, विश्वसनीयता और वैधता बढ़ाने के लिए सहयोग के माध्यम से संचालित होता है। </a:t>
            </a:r>
            <a:endParaRPr sz="3200">
              <a:latin typeface="Mangal"/>
              <a:ea typeface="Mangal"/>
              <a:cs typeface="Mangal"/>
              <a:sym typeface="Mang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16"/>
          <p:cNvSpPr txBox="1">
            <a:spLocks noGrp="1"/>
          </p:cNvSpPr>
          <p:nvPr>
            <p:ph type="title"/>
          </p:nvPr>
        </p:nvSpPr>
        <p:spPr>
          <a:xfrm>
            <a:off x="819150" y="222500"/>
            <a:ext cx="7505700" cy="6936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sz="4400">
                <a:solidFill>
                  <a:srgbClr val="000000"/>
                </a:solidFill>
                <a:latin typeface="Mangal"/>
                <a:ea typeface="Mangal"/>
                <a:cs typeface="Mangal"/>
                <a:sym typeface="Mangal"/>
              </a:rPr>
              <a:t>अधिगम के सन्दर्भ में प्रमुख विश्वास</a:t>
            </a:r>
            <a:endParaRPr/>
          </a:p>
        </p:txBody>
      </p:sp>
      <p:sp>
        <p:nvSpPr>
          <p:cNvPr id="147" name="Google Shape;147;p16"/>
          <p:cNvSpPr txBox="1">
            <a:spLocks noGrp="1"/>
          </p:cNvSpPr>
          <p:nvPr>
            <p:ph type="body" idx="1"/>
          </p:nvPr>
        </p:nvSpPr>
        <p:spPr>
          <a:xfrm>
            <a:off x="353375" y="916100"/>
            <a:ext cx="8297700" cy="3847800"/>
          </a:xfrm>
          <a:prstGeom prst="rect">
            <a:avLst/>
          </a:prstGeom>
        </p:spPr>
        <p:txBody>
          <a:bodyPr spcFirstLastPara="1" wrap="square" lIns="91425" tIns="91425" rIns="91425" bIns="91425" anchor="t" anchorCtr="0">
            <a:normAutofit fontScale="40000" lnSpcReduction="10000"/>
          </a:bodyPr>
          <a:lstStyle/>
          <a:p>
            <a:pPr marL="0" lvl="0" indent="0" algn="just" rtl="0">
              <a:lnSpc>
                <a:spcPct val="150000"/>
              </a:lnSpc>
              <a:spcBef>
                <a:spcPts val="800"/>
              </a:spcBef>
              <a:spcAft>
                <a:spcPts val="0"/>
              </a:spcAft>
              <a:buNone/>
            </a:pPr>
            <a:r>
              <a:rPr lang="en-GB" sz="3200" b="1">
                <a:solidFill>
                  <a:srgbClr val="002060"/>
                </a:solidFill>
                <a:latin typeface="Mangal"/>
                <a:ea typeface="Mangal"/>
                <a:cs typeface="Mangal"/>
                <a:sym typeface="Mangal"/>
              </a:rPr>
              <a:t>विश्वास-3:</a:t>
            </a:r>
            <a:r>
              <a:rPr lang="en-GB" sz="3200" b="1">
                <a:solidFill>
                  <a:srgbClr val="000000"/>
                </a:solidFill>
              </a:rPr>
              <a:t> </a:t>
            </a:r>
            <a:r>
              <a:rPr lang="en-GB" sz="3200">
                <a:solidFill>
                  <a:srgbClr val="000000"/>
                </a:solidFill>
                <a:latin typeface="Mangal"/>
                <a:ea typeface="Mangal"/>
                <a:cs typeface="Mangal"/>
                <a:sym typeface="Mangal"/>
              </a:rPr>
              <a:t>अधिगमकरता अद्वितीय हैं और वे अपने स्वयं के अधिगम हेतु उत्तरदायी हैं।</a:t>
            </a:r>
            <a:endParaRPr sz="3200">
              <a:solidFill>
                <a:srgbClr val="000000"/>
              </a:solidFill>
              <a:latin typeface="Mangal"/>
              <a:ea typeface="Mangal"/>
              <a:cs typeface="Mangal"/>
              <a:sym typeface="Mangal"/>
            </a:endParaRPr>
          </a:p>
          <a:p>
            <a:pPr marL="0" lvl="0" indent="0" algn="just" rtl="0">
              <a:lnSpc>
                <a:spcPct val="150000"/>
              </a:lnSpc>
              <a:spcBef>
                <a:spcPts val="800"/>
              </a:spcBef>
              <a:spcAft>
                <a:spcPts val="0"/>
              </a:spcAft>
              <a:buNone/>
            </a:pPr>
            <a:r>
              <a:rPr lang="en-GB" sz="3200" b="1">
                <a:solidFill>
                  <a:schemeClr val="accent5"/>
                </a:solidFill>
                <a:latin typeface="Mangal"/>
                <a:ea typeface="Mangal"/>
                <a:cs typeface="Mangal"/>
                <a:sym typeface="Mangal"/>
              </a:rPr>
              <a:t>अतः शिक्षक-</a:t>
            </a:r>
            <a:endParaRPr sz="3200" b="1">
              <a:solidFill>
                <a:schemeClr val="accent5"/>
              </a:solidFill>
              <a:latin typeface="Mangal"/>
              <a:ea typeface="Mangal"/>
              <a:cs typeface="Mangal"/>
              <a:sym typeface="Mangal"/>
            </a:endParaRPr>
          </a:p>
          <a:p>
            <a:pPr marL="457200" lvl="0" indent="-309880" algn="just" rtl="0">
              <a:lnSpc>
                <a:spcPct val="150000"/>
              </a:lnSpc>
              <a:spcBef>
                <a:spcPts val="800"/>
              </a:spcBef>
              <a:spcAft>
                <a:spcPts val="0"/>
              </a:spcAft>
              <a:buSzPct val="100000"/>
              <a:buFont typeface="Mangal"/>
              <a:buAutoNum type="arabicPeriod"/>
            </a:pPr>
            <a:r>
              <a:rPr lang="en-GB" sz="3200">
                <a:latin typeface="Mangal"/>
                <a:ea typeface="Mangal"/>
                <a:cs typeface="Mangal"/>
                <a:sym typeface="Mangal"/>
              </a:rPr>
              <a:t>वैयक्तिक विभिन्नताओं एवं अधिगम शैलियों की पहचान करता है तथा उसके अनुसार शिक्षण रूपरेखा का निर्माण करता है</a:t>
            </a:r>
            <a:r>
              <a:rPr lang="en-GB" sz="3200">
                <a:solidFill>
                  <a:srgbClr val="000000"/>
                </a:solidFill>
                <a:latin typeface="Mangal"/>
                <a:ea typeface="Mangal"/>
                <a:cs typeface="Mangal"/>
                <a:sym typeface="Mangal"/>
              </a:rPr>
              <a:t>।</a:t>
            </a:r>
            <a:endParaRPr sz="3200">
              <a:solidFill>
                <a:srgbClr val="000000"/>
              </a:solidFill>
              <a:latin typeface="Mangal"/>
              <a:ea typeface="Mangal"/>
              <a:cs typeface="Mangal"/>
              <a:sym typeface="Mangal"/>
            </a:endParaRPr>
          </a:p>
          <a:p>
            <a:pPr marL="457200" lvl="0" indent="-309880" algn="just" rtl="0">
              <a:lnSpc>
                <a:spcPct val="150000"/>
              </a:lnSpc>
              <a:spcBef>
                <a:spcPts val="0"/>
              </a:spcBef>
              <a:spcAft>
                <a:spcPts val="0"/>
              </a:spcAft>
              <a:buSzPct val="100000"/>
              <a:buFont typeface="Mangal"/>
              <a:buAutoNum type="arabicPeriod"/>
            </a:pPr>
            <a:r>
              <a:rPr lang="en-GB" sz="3200">
                <a:latin typeface="Mangal"/>
                <a:ea typeface="Mangal"/>
                <a:cs typeface="Mangal"/>
                <a:sym typeface="Mangal"/>
              </a:rPr>
              <a:t>प्रत्येक अधिगमकर्ता की आवश्यकताओं, रुचियों आदि को समझता है तथा इस सन्दर्भ में अपनी सकारात्मक भावना का प्रदर्शन करता है</a:t>
            </a:r>
            <a:r>
              <a:rPr lang="en-GB" sz="3200">
                <a:solidFill>
                  <a:srgbClr val="000000"/>
                </a:solidFill>
                <a:latin typeface="Mangal"/>
                <a:ea typeface="Mangal"/>
                <a:cs typeface="Mangal"/>
                <a:sym typeface="Mangal"/>
              </a:rPr>
              <a:t>।</a:t>
            </a:r>
            <a:endParaRPr sz="3200">
              <a:solidFill>
                <a:srgbClr val="000000"/>
              </a:solidFill>
              <a:latin typeface="Mangal"/>
              <a:ea typeface="Mangal"/>
              <a:cs typeface="Mangal"/>
              <a:sym typeface="Mangal"/>
            </a:endParaRPr>
          </a:p>
          <a:p>
            <a:pPr marL="457200" lvl="0" indent="-309880" algn="just" rtl="0">
              <a:lnSpc>
                <a:spcPct val="150000"/>
              </a:lnSpc>
              <a:spcBef>
                <a:spcPts val="0"/>
              </a:spcBef>
              <a:spcAft>
                <a:spcPts val="0"/>
              </a:spcAft>
              <a:buSzPct val="100000"/>
              <a:buFont typeface="Mangal"/>
              <a:buAutoNum type="arabicPeriod"/>
            </a:pPr>
            <a:r>
              <a:rPr lang="en-GB" sz="3200">
                <a:latin typeface="Mangal"/>
                <a:ea typeface="Mangal"/>
                <a:cs typeface="Mangal"/>
                <a:sym typeface="Mangal"/>
              </a:rPr>
              <a:t>अधिगम प्रक्रिया में विभिन्न पृष्ठभूमि एवं अधिगम क्षमताओं के विद्यार्थियों की अधिकतम भागीदारी सुनिश्चित करता है</a:t>
            </a:r>
            <a:r>
              <a:rPr lang="en-GB" sz="3200">
                <a:solidFill>
                  <a:srgbClr val="000000"/>
                </a:solidFill>
                <a:latin typeface="Mangal"/>
                <a:ea typeface="Mangal"/>
                <a:cs typeface="Mangal"/>
                <a:sym typeface="Mangal"/>
              </a:rPr>
              <a:t>।</a:t>
            </a:r>
            <a:endParaRPr sz="3200">
              <a:solidFill>
                <a:srgbClr val="000000"/>
              </a:solidFill>
              <a:latin typeface="Mangal"/>
              <a:ea typeface="Mangal"/>
              <a:cs typeface="Mangal"/>
              <a:sym typeface="Mangal"/>
            </a:endParaRPr>
          </a:p>
          <a:p>
            <a:pPr marL="457200" lvl="0" indent="-309880" algn="just" rtl="0">
              <a:lnSpc>
                <a:spcPct val="150000"/>
              </a:lnSpc>
              <a:spcBef>
                <a:spcPts val="0"/>
              </a:spcBef>
              <a:spcAft>
                <a:spcPts val="0"/>
              </a:spcAft>
              <a:buSzPct val="100000"/>
              <a:buFont typeface="Mangal"/>
              <a:buAutoNum type="arabicPeriod"/>
            </a:pPr>
            <a:r>
              <a:rPr lang="en-GB" sz="3200">
                <a:latin typeface="Mangal"/>
                <a:ea typeface="Mangal"/>
                <a:cs typeface="Mangal"/>
                <a:sym typeface="Mangal"/>
              </a:rPr>
              <a:t>शिक्षण-प्रतिमानों एवं व्यूह-रचना की एक विस्तृत श्रृंखला में से समुचित का प्रयोग करता है</a:t>
            </a:r>
            <a:r>
              <a:rPr lang="en-GB" sz="3200">
                <a:solidFill>
                  <a:srgbClr val="000000"/>
                </a:solidFill>
                <a:latin typeface="Mangal"/>
                <a:ea typeface="Mangal"/>
                <a:cs typeface="Mangal"/>
                <a:sym typeface="Mangal"/>
              </a:rPr>
              <a:t>।</a:t>
            </a:r>
            <a:endParaRPr sz="3200">
              <a:solidFill>
                <a:srgbClr val="000000"/>
              </a:solidFill>
              <a:latin typeface="Mangal"/>
              <a:ea typeface="Mangal"/>
              <a:cs typeface="Mangal"/>
              <a:sym typeface="Mangal"/>
            </a:endParaRPr>
          </a:p>
          <a:p>
            <a:pPr marL="457200" lvl="0" indent="-309880" algn="just" rtl="0">
              <a:lnSpc>
                <a:spcPct val="150000"/>
              </a:lnSpc>
              <a:spcBef>
                <a:spcPts val="0"/>
              </a:spcBef>
              <a:spcAft>
                <a:spcPts val="0"/>
              </a:spcAft>
              <a:buSzPct val="100000"/>
              <a:buFont typeface="Mangal"/>
              <a:buAutoNum type="arabicPeriod"/>
            </a:pPr>
            <a:r>
              <a:rPr lang="en-GB" sz="3200">
                <a:latin typeface="Mangal"/>
                <a:ea typeface="Mangal"/>
                <a:cs typeface="Mangal"/>
                <a:sym typeface="Mangal"/>
              </a:rPr>
              <a:t>अधिगम के लक्ष्यों, गतिविधियों, मुद्दों और संदर्भों के बारे में शिक्षार्थियों के साथ सहयोग/संवाद करता है</a:t>
            </a:r>
            <a:r>
              <a:rPr lang="en-GB" sz="3200">
                <a:solidFill>
                  <a:srgbClr val="000000"/>
                </a:solidFill>
                <a:latin typeface="Mangal"/>
                <a:ea typeface="Mangal"/>
                <a:cs typeface="Mangal"/>
                <a:sym typeface="Mangal"/>
              </a:rPr>
              <a:t>।</a:t>
            </a:r>
            <a:r>
              <a:rPr lang="en-GB" sz="3200">
                <a:latin typeface="Mangal"/>
                <a:ea typeface="Mangal"/>
                <a:cs typeface="Mangal"/>
                <a:sym typeface="Mangal"/>
              </a:rPr>
              <a:t>  </a:t>
            </a:r>
            <a:endParaRPr sz="3200">
              <a:latin typeface="Mangal"/>
              <a:ea typeface="Mangal"/>
              <a:cs typeface="Mangal"/>
              <a:sym typeface="Mangal"/>
            </a:endParaRPr>
          </a:p>
          <a:p>
            <a:pPr marL="0" lvl="0" indent="0" algn="just" rtl="0">
              <a:lnSpc>
                <a:spcPct val="150000"/>
              </a:lnSpc>
              <a:spcBef>
                <a:spcPts val="800"/>
              </a:spcBef>
              <a:spcAft>
                <a:spcPts val="0"/>
              </a:spcAft>
              <a:buNone/>
            </a:pPr>
            <a:r>
              <a:rPr lang="en-GB" sz="3200" b="1">
                <a:solidFill>
                  <a:schemeClr val="accent5"/>
                </a:solidFill>
                <a:latin typeface="Mangal"/>
                <a:ea typeface="Mangal"/>
                <a:cs typeface="Mangal"/>
                <a:sym typeface="Mangal"/>
              </a:rPr>
              <a:t>आकलन-</a:t>
            </a:r>
            <a:endParaRPr sz="3200" b="1">
              <a:solidFill>
                <a:schemeClr val="accent5"/>
              </a:solidFill>
              <a:latin typeface="Mangal"/>
              <a:ea typeface="Mangal"/>
              <a:cs typeface="Mangal"/>
              <a:sym typeface="Mangal"/>
            </a:endParaRPr>
          </a:p>
          <a:p>
            <a:pPr marL="457200" lvl="0" indent="-309880" algn="just" rtl="0">
              <a:lnSpc>
                <a:spcPct val="150000"/>
              </a:lnSpc>
              <a:spcBef>
                <a:spcPts val="800"/>
              </a:spcBef>
              <a:spcAft>
                <a:spcPts val="0"/>
              </a:spcAft>
              <a:buSzPct val="100000"/>
              <a:buFont typeface="Mangal"/>
              <a:buAutoNum type="arabicPeriod"/>
            </a:pPr>
            <a:r>
              <a:rPr lang="en-GB" sz="3200">
                <a:latin typeface="Mangal"/>
                <a:ea typeface="Mangal"/>
                <a:cs typeface="Mangal"/>
                <a:sym typeface="Mangal"/>
              </a:rPr>
              <a:t>शिक्षार्थी स्व-मूल्यांकन करते हैं और अपने स्वयं के सीखने की निगरानी करने की क्षमता विकसित करते हैं</a:t>
            </a:r>
            <a:r>
              <a:rPr lang="en-GB" sz="3200">
                <a:solidFill>
                  <a:srgbClr val="000000"/>
                </a:solidFill>
                <a:latin typeface="Mangal"/>
                <a:ea typeface="Mangal"/>
                <a:cs typeface="Mangal"/>
                <a:sym typeface="Mangal"/>
              </a:rPr>
              <a:t>।</a:t>
            </a:r>
            <a:endParaRPr sz="3200">
              <a:solidFill>
                <a:srgbClr val="000000"/>
              </a:solidFill>
              <a:latin typeface="Mangal"/>
              <a:ea typeface="Mangal"/>
              <a:cs typeface="Mangal"/>
              <a:sym typeface="Mangal"/>
            </a:endParaRPr>
          </a:p>
          <a:p>
            <a:pPr marL="457200" lvl="0" indent="-309880" algn="just" rtl="0">
              <a:lnSpc>
                <a:spcPct val="150000"/>
              </a:lnSpc>
              <a:spcBef>
                <a:spcPts val="0"/>
              </a:spcBef>
              <a:spcAft>
                <a:spcPts val="0"/>
              </a:spcAft>
              <a:buSzPct val="100000"/>
              <a:buFont typeface="Mangal"/>
              <a:buAutoNum type="arabicPeriod"/>
            </a:pPr>
            <a:r>
              <a:rPr lang="en-GB" sz="3200">
                <a:latin typeface="Mangal"/>
                <a:ea typeface="Mangal"/>
                <a:cs typeface="Mangal"/>
                <a:sym typeface="Mangal"/>
              </a:rPr>
              <a:t>शिक्षार्थी मूल्यांकन कार्यों पर चिंतन करते हैं और उनका मूल्यांकन करते हैं। </a:t>
            </a:r>
            <a:endParaRPr sz="3200">
              <a:latin typeface="Mangal"/>
              <a:ea typeface="Mangal"/>
              <a:cs typeface="Mangal"/>
              <a:sym typeface="Mang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17"/>
          <p:cNvSpPr txBox="1">
            <a:spLocks noGrp="1"/>
          </p:cNvSpPr>
          <p:nvPr>
            <p:ph type="title"/>
          </p:nvPr>
        </p:nvSpPr>
        <p:spPr>
          <a:xfrm>
            <a:off x="819150" y="222500"/>
            <a:ext cx="7505700" cy="6936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sz="4400">
                <a:solidFill>
                  <a:srgbClr val="000000"/>
                </a:solidFill>
                <a:latin typeface="Mangal"/>
                <a:ea typeface="Mangal"/>
                <a:cs typeface="Mangal"/>
                <a:sym typeface="Mangal"/>
              </a:rPr>
              <a:t>अधिगम के सन्दर्भ में प्रमुख विश्वास</a:t>
            </a:r>
            <a:endParaRPr/>
          </a:p>
        </p:txBody>
      </p:sp>
      <p:sp>
        <p:nvSpPr>
          <p:cNvPr id="153" name="Google Shape;153;p17"/>
          <p:cNvSpPr txBox="1">
            <a:spLocks noGrp="1"/>
          </p:cNvSpPr>
          <p:nvPr>
            <p:ph type="body" idx="1"/>
          </p:nvPr>
        </p:nvSpPr>
        <p:spPr>
          <a:xfrm>
            <a:off x="353375" y="916100"/>
            <a:ext cx="8297700" cy="3847800"/>
          </a:xfrm>
          <a:prstGeom prst="rect">
            <a:avLst/>
          </a:prstGeom>
        </p:spPr>
        <p:txBody>
          <a:bodyPr spcFirstLastPara="1" wrap="square" lIns="91425" tIns="91425" rIns="91425" bIns="91425" anchor="t" anchorCtr="0">
            <a:normAutofit fontScale="40000" lnSpcReduction="10000"/>
          </a:bodyPr>
          <a:lstStyle/>
          <a:p>
            <a:pPr marL="0" lvl="0" indent="0" algn="just" rtl="0">
              <a:lnSpc>
                <a:spcPct val="150000"/>
              </a:lnSpc>
              <a:spcBef>
                <a:spcPts val="800"/>
              </a:spcBef>
              <a:spcAft>
                <a:spcPts val="0"/>
              </a:spcAft>
              <a:buNone/>
            </a:pPr>
            <a:r>
              <a:rPr lang="en-GB" sz="3200" b="1">
                <a:solidFill>
                  <a:srgbClr val="002060"/>
                </a:solidFill>
                <a:latin typeface="Mangal"/>
                <a:ea typeface="Mangal"/>
                <a:cs typeface="Mangal"/>
                <a:sym typeface="Mangal"/>
              </a:rPr>
              <a:t>विश्वास-4:</a:t>
            </a:r>
            <a:r>
              <a:rPr lang="en-GB" sz="3200" b="1">
                <a:solidFill>
                  <a:srgbClr val="000000"/>
                </a:solidFill>
              </a:rPr>
              <a:t> </a:t>
            </a:r>
            <a:r>
              <a:rPr lang="en-GB" sz="3200">
                <a:solidFill>
                  <a:srgbClr val="000000"/>
                </a:solidFill>
                <a:latin typeface="Mangal"/>
                <a:ea typeface="Mangal"/>
                <a:cs typeface="Mangal"/>
                <a:sym typeface="Mangal"/>
              </a:rPr>
              <a:t>अधिगम पूर्व ज्ञान, अनुभूतियों या अनुभव के प्रतिमानों को नए अनुभवों, नई जानकारियों और संदर्भों से जोड़ने में सक्षम होने पर निर्भर करता है।</a:t>
            </a:r>
            <a:endParaRPr sz="3200">
              <a:solidFill>
                <a:srgbClr val="000000"/>
              </a:solidFill>
              <a:latin typeface="Mangal"/>
              <a:ea typeface="Mangal"/>
              <a:cs typeface="Mangal"/>
              <a:sym typeface="Mangal"/>
            </a:endParaRPr>
          </a:p>
          <a:p>
            <a:pPr marL="0" lvl="0" indent="0" algn="just" rtl="0">
              <a:lnSpc>
                <a:spcPct val="150000"/>
              </a:lnSpc>
              <a:spcBef>
                <a:spcPts val="800"/>
              </a:spcBef>
              <a:spcAft>
                <a:spcPts val="0"/>
              </a:spcAft>
              <a:buNone/>
            </a:pPr>
            <a:r>
              <a:rPr lang="en-GB" sz="3200" b="1">
                <a:solidFill>
                  <a:schemeClr val="accent5"/>
                </a:solidFill>
                <a:latin typeface="Mangal"/>
                <a:ea typeface="Mangal"/>
                <a:cs typeface="Mangal"/>
                <a:sym typeface="Mangal"/>
              </a:rPr>
              <a:t>अतः शिक्षक-</a:t>
            </a:r>
            <a:endParaRPr sz="3200" b="1">
              <a:solidFill>
                <a:schemeClr val="accent5"/>
              </a:solidFill>
              <a:latin typeface="Mangal"/>
              <a:ea typeface="Mangal"/>
              <a:cs typeface="Mangal"/>
              <a:sym typeface="Mangal"/>
            </a:endParaRPr>
          </a:p>
          <a:p>
            <a:pPr marL="457200" lvl="0" indent="-294640" algn="just" rtl="0">
              <a:lnSpc>
                <a:spcPct val="150000"/>
              </a:lnSpc>
              <a:spcBef>
                <a:spcPts val="800"/>
              </a:spcBef>
              <a:spcAft>
                <a:spcPts val="0"/>
              </a:spcAft>
              <a:buSzPct val="100000"/>
              <a:buFont typeface="Mangal"/>
              <a:buAutoNum type="arabicPeriod"/>
            </a:pPr>
            <a:r>
              <a:rPr lang="en-GB" sz="3200">
                <a:latin typeface="Mangal"/>
                <a:ea typeface="Mangal"/>
                <a:cs typeface="Mangal"/>
                <a:sym typeface="Mangal"/>
              </a:rPr>
              <a:t>यह पता लगाने की कोशिश करते हैं कि शिक्षार्थी पहले से क्या जानते हैं, महत्व देते हैं और करने में सक्षम हैं।</a:t>
            </a:r>
            <a:endParaRPr sz="3200">
              <a:solidFill>
                <a:srgbClr val="000000"/>
              </a:solidFill>
              <a:latin typeface="Mangal"/>
              <a:ea typeface="Mangal"/>
              <a:cs typeface="Mangal"/>
              <a:sym typeface="Mangal"/>
            </a:endParaRPr>
          </a:p>
          <a:p>
            <a:pPr marL="457200" lvl="0" indent="-294640" algn="just" rtl="0">
              <a:lnSpc>
                <a:spcPct val="150000"/>
              </a:lnSpc>
              <a:spcBef>
                <a:spcPts val="0"/>
              </a:spcBef>
              <a:spcAft>
                <a:spcPts val="0"/>
              </a:spcAft>
              <a:buSzPct val="100000"/>
              <a:buFont typeface="Mangal"/>
              <a:buAutoNum type="arabicPeriod"/>
            </a:pPr>
            <a:r>
              <a:rPr lang="en-GB" sz="3200">
                <a:latin typeface="Mangal"/>
                <a:ea typeface="Mangal"/>
                <a:cs typeface="Mangal"/>
                <a:sym typeface="Mangal"/>
              </a:rPr>
              <a:t>विविध व्यक्तिगत, सामाजिक और सांस्कृतिक अनुभव, ज्ञान और कौशल का निर्माण करते हैं जो विद्यार्थी के नवीन अधिगम हेतु आवश्यक हैं।</a:t>
            </a:r>
            <a:endParaRPr sz="3200">
              <a:solidFill>
                <a:srgbClr val="000000"/>
              </a:solidFill>
              <a:latin typeface="Mangal"/>
              <a:ea typeface="Mangal"/>
              <a:cs typeface="Mangal"/>
              <a:sym typeface="Mangal"/>
            </a:endParaRPr>
          </a:p>
          <a:p>
            <a:pPr marL="457200" lvl="0" indent="-294640" algn="just" rtl="0">
              <a:lnSpc>
                <a:spcPct val="150000"/>
              </a:lnSpc>
              <a:spcBef>
                <a:spcPts val="0"/>
              </a:spcBef>
              <a:spcAft>
                <a:spcPts val="0"/>
              </a:spcAft>
              <a:buSzPct val="100000"/>
              <a:buFont typeface="Mangal"/>
              <a:buAutoNum type="arabicPeriod"/>
            </a:pPr>
            <a:r>
              <a:rPr lang="en-GB" sz="3200">
                <a:latin typeface="Mangal"/>
                <a:ea typeface="Mangal"/>
                <a:cs typeface="Mangal"/>
                <a:sym typeface="Mangal"/>
              </a:rPr>
              <a:t>अधिगम के विभिन्न पहलुओं के बीच संबंध स्पष्ट करते हैं</a:t>
            </a:r>
            <a:r>
              <a:rPr lang="en-GB" sz="3200">
                <a:solidFill>
                  <a:srgbClr val="000000"/>
                </a:solidFill>
                <a:latin typeface="Mangal"/>
                <a:ea typeface="Mangal"/>
                <a:cs typeface="Mangal"/>
                <a:sym typeface="Mangal"/>
              </a:rPr>
              <a:t>।</a:t>
            </a:r>
            <a:endParaRPr sz="3200">
              <a:solidFill>
                <a:srgbClr val="000000"/>
              </a:solidFill>
              <a:latin typeface="Mangal"/>
              <a:ea typeface="Mangal"/>
              <a:cs typeface="Mangal"/>
              <a:sym typeface="Mangal"/>
            </a:endParaRPr>
          </a:p>
          <a:p>
            <a:pPr marL="457200" lvl="0" indent="-294640" algn="just" rtl="0">
              <a:lnSpc>
                <a:spcPct val="150000"/>
              </a:lnSpc>
              <a:spcBef>
                <a:spcPts val="0"/>
              </a:spcBef>
              <a:spcAft>
                <a:spcPts val="0"/>
              </a:spcAft>
              <a:buSzPct val="100000"/>
              <a:buFont typeface="Mangal"/>
              <a:buAutoNum type="arabicPeriod"/>
            </a:pPr>
            <a:r>
              <a:rPr lang="en-GB" sz="3200">
                <a:latin typeface="Mangal"/>
                <a:ea typeface="Mangal"/>
                <a:cs typeface="Mangal"/>
                <a:sym typeface="Mangal"/>
              </a:rPr>
              <a:t>शिक्षार्थियों के अनुमानों और पूर्व धारणाओं को चुनौती देने के लिए गतिविधियों की संरचना करते हैं</a:t>
            </a:r>
            <a:r>
              <a:rPr lang="en-GB" sz="3200">
                <a:solidFill>
                  <a:srgbClr val="000000"/>
                </a:solidFill>
                <a:latin typeface="Mangal"/>
                <a:ea typeface="Mangal"/>
                <a:cs typeface="Mangal"/>
                <a:sym typeface="Mangal"/>
              </a:rPr>
              <a:t>।</a:t>
            </a:r>
            <a:endParaRPr sz="3200">
              <a:solidFill>
                <a:srgbClr val="000000"/>
              </a:solidFill>
              <a:latin typeface="Mangal"/>
              <a:ea typeface="Mangal"/>
              <a:cs typeface="Mangal"/>
              <a:sym typeface="Mangal"/>
            </a:endParaRPr>
          </a:p>
          <a:p>
            <a:pPr marL="457200" lvl="0" indent="-294640" algn="just" rtl="0">
              <a:lnSpc>
                <a:spcPct val="150000"/>
              </a:lnSpc>
              <a:spcBef>
                <a:spcPts val="0"/>
              </a:spcBef>
              <a:spcAft>
                <a:spcPts val="0"/>
              </a:spcAft>
              <a:buSzPct val="100000"/>
              <a:buFont typeface="Mangal"/>
              <a:buAutoNum type="arabicPeriod"/>
            </a:pPr>
            <a:r>
              <a:rPr lang="en-GB" sz="3200">
                <a:latin typeface="Mangal"/>
                <a:ea typeface="Mangal"/>
                <a:cs typeface="Mangal"/>
                <a:sym typeface="Mangal"/>
              </a:rPr>
              <a:t> शिक्षार्थियों को उनकी सोच और समझ के स्तर को बढ़ाने में सहायता करतेहैं।  </a:t>
            </a:r>
            <a:endParaRPr sz="3200">
              <a:latin typeface="Mangal"/>
              <a:ea typeface="Mangal"/>
              <a:cs typeface="Mangal"/>
              <a:sym typeface="Mangal"/>
            </a:endParaRPr>
          </a:p>
          <a:p>
            <a:pPr marL="0" lvl="0" indent="0" algn="just" rtl="0">
              <a:lnSpc>
                <a:spcPct val="150000"/>
              </a:lnSpc>
              <a:spcBef>
                <a:spcPts val="800"/>
              </a:spcBef>
              <a:spcAft>
                <a:spcPts val="0"/>
              </a:spcAft>
              <a:buNone/>
            </a:pPr>
            <a:r>
              <a:rPr lang="en-GB" sz="3200" b="1">
                <a:solidFill>
                  <a:schemeClr val="accent5"/>
                </a:solidFill>
                <a:latin typeface="Mangal"/>
                <a:ea typeface="Mangal"/>
                <a:cs typeface="Mangal"/>
                <a:sym typeface="Mangal"/>
              </a:rPr>
              <a:t>आकलन-</a:t>
            </a:r>
            <a:endParaRPr sz="3200" b="1">
              <a:solidFill>
                <a:schemeClr val="accent5"/>
              </a:solidFill>
              <a:latin typeface="Mangal"/>
              <a:ea typeface="Mangal"/>
              <a:cs typeface="Mangal"/>
              <a:sym typeface="Mangal"/>
            </a:endParaRPr>
          </a:p>
          <a:p>
            <a:pPr marL="457200" lvl="0" indent="-294640" algn="just" rtl="0">
              <a:lnSpc>
                <a:spcPct val="150000"/>
              </a:lnSpc>
              <a:spcBef>
                <a:spcPts val="800"/>
              </a:spcBef>
              <a:spcAft>
                <a:spcPts val="0"/>
              </a:spcAft>
              <a:buSzPct val="100000"/>
              <a:buFont typeface="Mangal"/>
              <a:buAutoNum type="arabicPeriod"/>
            </a:pPr>
            <a:r>
              <a:rPr lang="en-GB" sz="3200">
                <a:latin typeface="Mangal"/>
                <a:ea typeface="Mangal"/>
                <a:cs typeface="Mangal"/>
                <a:sym typeface="Mangal"/>
              </a:rPr>
              <a:t>मूल्यांकन और निगरानी प्रक्रियाओं की एक श्रृंखला का उपयोग उन शिक्षार्थियों के बारे में जानकारी इकट्ठा करने के लिए किया जाता है जो शिक्षार्थी जानते हैं, महत्त्व देते हैं और करने में सक्षम हैं।</a:t>
            </a:r>
            <a:endParaRPr sz="3200">
              <a:solidFill>
                <a:srgbClr val="000000"/>
              </a:solidFill>
              <a:latin typeface="Mangal"/>
              <a:ea typeface="Mangal"/>
              <a:cs typeface="Mangal"/>
              <a:sym typeface="Mangal"/>
            </a:endParaRPr>
          </a:p>
          <a:p>
            <a:pPr marL="457200" lvl="0" indent="-294640" algn="just" rtl="0">
              <a:lnSpc>
                <a:spcPct val="150000"/>
              </a:lnSpc>
              <a:spcBef>
                <a:spcPts val="0"/>
              </a:spcBef>
              <a:spcAft>
                <a:spcPts val="0"/>
              </a:spcAft>
              <a:buSzPct val="100000"/>
              <a:buFont typeface="Mangal"/>
              <a:buAutoNum type="arabicPeriod"/>
            </a:pPr>
            <a:r>
              <a:rPr lang="en-GB" sz="3200">
                <a:latin typeface="Mangal"/>
                <a:ea typeface="Mangal"/>
                <a:cs typeface="Mangal"/>
                <a:sym typeface="Mangal"/>
              </a:rPr>
              <a:t>शिक्षार्थी क्या जानते हैं, क्या महत्व देते हैं और क्या करने में सक्षम हैं, इसके बारे में आकलन का उपयोग शिक्षण अनुक्रमों की योजना बनाने और चुनौती और हस्तक्षेप के क्षेत्रों का निदान करने के लिए किया जाता है।</a:t>
            </a:r>
            <a:endParaRPr sz="3200">
              <a:latin typeface="Mangal"/>
              <a:ea typeface="Mangal"/>
              <a:cs typeface="Mangal"/>
              <a:sym typeface="Mangal"/>
            </a:endParaRPr>
          </a:p>
          <a:p>
            <a:pPr marL="457200" lvl="0" indent="-294640" algn="just" rtl="0">
              <a:lnSpc>
                <a:spcPct val="150000"/>
              </a:lnSpc>
              <a:spcBef>
                <a:spcPts val="0"/>
              </a:spcBef>
              <a:spcAft>
                <a:spcPts val="0"/>
              </a:spcAft>
              <a:buSzPct val="100000"/>
              <a:buFont typeface="Mangal"/>
              <a:buAutoNum type="arabicPeriod"/>
            </a:pPr>
            <a:r>
              <a:rPr lang="en-GB" sz="3200">
                <a:latin typeface="Mangal"/>
                <a:ea typeface="Mangal"/>
                <a:cs typeface="Mangal"/>
                <a:sym typeface="Mangal"/>
              </a:rPr>
              <a:t>आकलन में अधिगम एवं ज्ञान के विभिन्न प्रकार सम्मिलित होते हैं।</a:t>
            </a:r>
            <a:endParaRPr sz="3200">
              <a:latin typeface="Mangal"/>
              <a:ea typeface="Mangal"/>
              <a:cs typeface="Mangal"/>
              <a:sym typeface="Mang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18"/>
          <p:cNvSpPr txBox="1">
            <a:spLocks noGrp="1"/>
          </p:cNvSpPr>
          <p:nvPr>
            <p:ph type="title"/>
          </p:nvPr>
        </p:nvSpPr>
        <p:spPr>
          <a:xfrm>
            <a:off x="819150" y="222500"/>
            <a:ext cx="7505700" cy="6936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sz="4400">
                <a:solidFill>
                  <a:srgbClr val="000000"/>
                </a:solidFill>
                <a:latin typeface="Mangal"/>
                <a:ea typeface="Mangal"/>
                <a:cs typeface="Mangal"/>
                <a:sym typeface="Mangal"/>
              </a:rPr>
              <a:t>अधिगम के सन्दर्भ में प्रमुख विश्वास</a:t>
            </a:r>
            <a:endParaRPr/>
          </a:p>
        </p:txBody>
      </p:sp>
      <p:sp>
        <p:nvSpPr>
          <p:cNvPr id="159" name="Google Shape;159;p18"/>
          <p:cNvSpPr txBox="1">
            <a:spLocks noGrp="1"/>
          </p:cNvSpPr>
          <p:nvPr>
            <p:ph type="body" idx="1"/>
          </p:nvPr>
        </p:nvSpPr>
        <p:spPr>
          <a:xfrm>
            <a:off x="353375" y="916100"/>
            <a:ext cx="8297700" cy="3847800"/>
          </a:xfrm>
          <a:prstGeom prst="rect">
            <a:avLst/>
          </a:prstGeom>
        </p:spPr>
        <p:txBody>
          <a:bodyPr spcFirstLastPara="1" wrap="square" lIns="91425" tIns="91425" rIns="91425" bIns="91425" anchor="t" anchorCtr="0">
            <a:normAutofit fontScale="40000" lnSpcReduction="20000"/>
          </a:bodyPr>
          <a:lstStyle/>
          <a:p>
            <a:pPr marL="0" lvl="0" indent="0" algn="just" rtl="0">
              <a:lnSpc>
                <a:spcPct val="150000"/>
              </a:lnSpc>
              <a:spcBef>
                <a:spcPts val="800"/>
              </a:spcBef>
              <a:spcAft>
                <a:spcPts val="0"/>
              </a:spcAft>
              <a:buNone/>
            </a:pPr>
            <a:r>
              <a:rPr lang="en-GB" sz="3200" b="1">
                <a:solidFill>
                  <a:srgbClr val="002060"/>
                </a:solidFill>
                <a:latin typeface="Mangal"/>
                <a:ea typeface="Mangal"/>
                <a:cs typeface="Mangal"/>
                <a:sym typeface="Mangal"/>
              </a:rPr>
              <a:t>विश्वास-5:</a:t>
            </a:r>
            <a:r>
              <a:rPr lang="en-GB" sz="3200" b="1">
                <a:solidFill>
                  <a:srgbClr val="000000"/>
                </a:solidFill>
              </a:rPr>
              <a:t> </a:t>
            </a:r>
            <a:r>
              <a:rPr lang="en-GB" sz="3200">
                <a:solidFill>
                  <a:srgbClr val="000000"/>
                </a:solidFill>
                <a:latin typeface="Mangal"/>
                <a:ea typeface="Mangal"/>
                <a:cs typeface="Mangal"/>
                <a:sym typeface="Mangal"/>
              </a:rPr>
              <a:t>अधिगम सामाजिक संबंधों से गहराई से प्रभावित होता है।</a:t>
            </a:r>
            <a:endParaRPr sz="3200">
              <a:solidFill>
                <a:srgbClr val="000000"/>
              </a:solidFill>
              <a:latin typeface="Mangal"/>
              <a:ea typeface="Mangal"/>
              <a:cs typeface="Mangal"/>
              <a:sym typeface="Mangal"/>
            </a:endParaRPr>
          </a:p>
          <a:p>
            <a:pPr marL="0" lvl="0" indent="0" algn="just" rtl="0">
              <a:lnSpc>
                <a:spcPct val="150000"/>
              </a:lnSpc>
              <a:spcBef>
                <a:spcPts val="800"/>
              </a:spcBef>
              <a:spcAft>
                <a:spcPts val="0"/>
              </a:spcAft>
              <a:buNone/>
            </a:pPr>
            <a:r>
              <a:rPr lang="en-GB" sz="3200" b="1">
                <a:solidFill>
                  <a:schemeClr val="accent5"/>
                </a:solidFill>
                <a:latin typeface="Mangal"/>
                <a:ea typeface="Mangal"/>
                <a:cs typeface="Mangal"/>
                <a:sym typeface="Mangal"/>
              </a:rPr>
              <a:t>अतः शिक्षक-</a:t>
            </a:r>
            <a:endParaRPr sz="3200" b="1">
              <a:solidFill>
                <a:schemeClr val="accent5"/>
              </a:solidFill>
              <a:latin typeface="Mangal"/>
              <a:ea typeface="Mangal"/>
              <a:cs typeface="Mangal"/>
              <a:sym typeface="Mangal"/>
            </a:endParaRPr>
          </a:p>
          <a:p>
            <a:pPr marL="457200" lvl="0" indent="-309880" algn="just" rtl="0">
              <a:lnSpc>
                <a:spcPct val="150000"/>
              </a:lnSpc>
              <a:spcBef>
                <a:spcPts val="800"/>
              </a:spcBef>
              <a:spcAft>
                <a:spcPts val="0"/>
              </a:spcAft>
              <a:buSzPct val="100000"/>
              <a:buFont typeface="Mangal"/>
              <a:buAutoNum type="arabicPeriod"/>
            </a:pPr>
            <a:r>
              <a:rPr lang="en-GB" sz="3200">
                <a:latin typeface="Mangal"/>
                <a:ea typeface="Mangal"/>
                <a:cs typeface="Mangal"/>
                <a:sym typeface="Mangal"/>
              </a:rPr>
              <a:t>अधिगमकर्ता के अधिगम में सम्मिलित सभी संसाधनों/व्यक्तियों के मध्य सकारात्मक सम्बन्ध का विकास करता है</a:t>
            </a:r>
            <a:r>
              <a:rPr lang="en-GB" sz="3200">
                <a:solidFill>
                  <a:srgbClr val="000000"/>
                </a:solidFill>
                <a:latin typeface="Mangal"/>
                <a:ea typeface="Mangal"/>
                <a:cs typeface="Mangal"/>
                <a:sym typeface="Mangal"/>
              </a:rPr>
              <a:t>।</a:t>
            </a:r>
            <a:endParaRPr sz="3200">
              <a:solidFill>
                <a:srgbClr val="000000"/>
              </a:solidFill>
              <a:latin typeface="Mangal"/>
              <a:ea typeface="Mangal"/>
              <a:cs typeface="Mangal"/>
              <a:sym typeface="Mangal"/>
            </a:endParaRPr>
          </a:p>
          <a:p>
            <a:pPr marL="457200" lvl="0" indent="-309880" algn="just" rtl="0">
              <a:lnSpc>
                <a:spcPct val="150000"/>
              </a:lnSpc>
              <a:spcBef>
                <a:spcPts val="0"/>
              </a:spcBef>
              <a:spcAft>
                <a:spcPts val="0"/>
              </a:spcAft>
              <a:buSzPct val="100000"/>
              <a:buFont typeface="Mangal"/>
              <a:buAutoNum type="arabicPeriod"/>
            </a:pPr>
            <a:r>
              <a:rPr lang="en-GB" sz="3200">
                <a:latin typeface="Mangal"/>
                <a:ea typeface="Mangal"/>
                <a:cs typeface="Mangal"/>
                <a:sym typeface="Mangal"/>
              </a:rPr>
              <a:t>समुदाय, समूह की पहचान और उपयुक्त शिक्षण साझेदारी की भावना का निर्माण करता है।</a:t>
            </a:r>
            <a:endParaRPr sz="3200">
              <a:solidFill>
                <a:srgbClr val="000000"/>
              </a:solidFill>
              <a:latin typeface="Mangal"/>
              <a:ea typeface="Mangal"/>
              <a:cs typeface="Mangal"/>
              <a:sym typeface="Mangal"/>
            </a:endParaRPr>
          </a:p>
          <a:p>
            <a:pPr marL="457200" lvl="0" indent="-309880" algn="just" rtl="0">
              <a:lnSpc>
                <a:spcPct val="150000"/>
              </a:lnSpc>
              <a:spcBef>
                <a:spcPts val="0"/>
              </a:spcBef>
              <a:spcAft>
                <a:spcPts val="0"/>
              </a:spcAft>
              <a:buSzPct val="100000"/>
              <a:buFont typeface="Mangal"/>
              <a:buAutoNum type="arabicPeriod"/>
            </a:pPr>
            <a:r>
              <a:rPr lang="en-GB" sz="3200">
                <a:latin typeface="Mangal"/>
                <a:ea typeface="Mangal"/>
                <a:cs typeface="Mangal"/>
                <a:sym typeface="Mangal"/>
              </a:rPr>
              <a:t>शिक्षक / शिक्षक, शिक्षक / शिक्षार्थियों, और शिक्षार्थी / शिक्षार्थी बातचीत के लिए उद्देश्यपूर्ण, सहयोगी योजना का निर्माण करता है।</a:t>
            </a:r>
            <a:endParaRPr sz="3200">
              <a:solidFill>
                <a:srgbClr val="000000"/>
              </a:solidFill>
              <a:latin typeface="Mangal"/>
              <a:ea typeface="Mangal"/>
              <a:cs typeface="Mangal"/>
              <a:sym typeface="Mangal"/>
            </a:endParaRPr>
          </a:p>
          <a:p>
            <a:pPr marL="457200" lvl="0" indent="-309880" algn="just" rtl="0">
              <a:lnSpc>
                <a:spcPct val="150000"/>
              </a:lnSpc>
              <a:spcBef>
                <a:spcPts val="0"/>
              </a:spcBef>
              <a:spcAft>
                <a:spcPts val="0"/>
              </a:spcAft>
              <a:buSzPct val="100000"/>
              <a:buFont typeface="Mangal"/>
              <a:buAutoNum type="arabicPeriod"/>
            </a:pPr>
            <a:r>
              <a:rPr lang="en-GB" sz="3200">
                <a:latin typeface="Mangal"/>
                <a:ea typeface="Mangal"/>
                <a:cs typeface="Mangal"/>
                <a:sym typeface="Mangal"/>
              </a:rPr>
              <a:t>अधिगम में हास्य, रूचि एवं मूलभाव बनाये रखता है</a:t>
            </a:r>
            <a:r>
              <a:rPr lang="en-GB" sz="3200">
                <a:solidFill>
                  <a:srgbClr val="000000"/>
                </a:solidFill>
                <a:latin typeface="Mangal"/>
                <a:ea typeface="Mangal"/>
                <a:cs typeface="Mangal"/>
                <a:sym typeface="Mangal"/>
              </a:rPr>
              <a:t>।</a:t>
            </a:r>
            <a:endParaRPr sz="3200">
              <a:solidFill>
                <a:srgbClr val="000000"/>
              </a:solidFill>
              <a:latin typeface="Mangal"/>
              <a:ea typeface="Mangal"/>
              <a:cs typeface="Mangal"/>
              <a:sym typeface="Mangal"/>
            </a:endParaRPr>
          </a:p>
          <a:p>
            <a:pPr marL="457200" lvl="0" indent="-309880" algn="just" rtl="0">
              <a:lnSpc>
                <a:spcPct val="150000"/>
              </a:lnSpc>
              <a:spcBef>
                <a:spcPts val="0"/>
              </a:spcBef>
              <a:spcAft>
                <a:spcPts val="0"/>
              </a:spcAft>
              <a:buSzPct val="100000"/>
              <a:buFont typeface="Mangal"/>
              <a:buAutoNum type="arabicPeriod"/>
            </a:pPr>
            <a:r>
              <a:rPr lang="en-GB" sz="3200">
                <a:latin typeface="Mangal"/>
                <a:ea typeface="Mangal"/>
                <a:cs typeface="Mangal"/>
                <a:sym typeface="Mangal"/>
              </a:rPr>
              <a:t> स्थानीय से वैश्विक में भागीदारी और जिम्मेदारी की भावना को बढ़ावा देना।  </a:t>
            </a:r>
            <a:endParaRPr sz="3200">
              <a:latin typeface="Mangal"/>
              <a:ea typeface="Mangal"/>
              <a:cs typeface="Mangal"/>
              <a:sym typeface="Mangal"/>
            </a:endParaRPr>
          </a:p>
          <a:p>
            <a:pPr marL="0" lvl="0" indent="0" algn="just" rtl="0">
              <a:lnSpc>
                <a:spcPct val="150000"/>
              </a:lnSpc>
              <a:spcBef>
                <a:spcPts val="800"/>
              </a:spcBef>
              <a:spcAft>
                <a:spcPts val="0"/>
              </a:spcAft>
              <a:buNone/>
            </a:pPr>
            <a:r>
              <a:rPr lang="en-GB" sz="3200" b="1">
                <a:solidFill>
                  <a:schemeClr val="accent5"/>
                </a:solidFill>
                <a:latin typeface="Mangal"/>
                <a:ea typeface="Mangal"/>
                <a:cs typeface="Mangal"/>
                <a:sym typeface="Mangal"/>
              </a:rPr>
              <a:t>आकलन-</a:t>
            </a:r>
            <a:endParaRPr sz="3200" b="1">
              <a:solidFill>
                <a:schemeClr val="accent5"/>
              </a:solidFill>
              <a:latin typeface="Mangal"/>
              <a:ea typeface="Mangal"/>
              <a:cs typeface="Mangal"/>
              <a:sym typeface="Mangal"/>
            </a:endParaRPr>
          </a:p>
          <a:p>
            <a:pPr marL="457200" lvl="0" indent="-309880" algn="just" rtl="0">
              <a:lnSpc>
                <a:spcPct val="150000"/>
              </a:lnSpc>
              <a:spcBef>
                <a:spcPts val="800"/>
              </a:spcBef>
              <a:spcAft>
                <a:spcPts val="0"/>
              </a:spcAft>
              <a:buSzPct val="100000"/>
              <a:buFont typeface="Mangal"/>
              <a:buAutoNum type="arabicPeriod"/>
            </a:pPr>
            <a:r>
              <a:rPr lang="en-GB" sz="3200">
                <a:latin typeface="Mangal"/>
                <a:ea typeface="Mangal"/>
                <a:cs typeface="Mangal"/>
                <a:sym typeface="Mangal"/>
              </a:rPr>
              <a:t>मूल्यांकन निष्पक्ष, पूर्वाग्रह से मुक्त और सभी शिक्षार्थियों के लिए समावेशी है।</a:t>
            </a:r>
            <a:endParaRPr sz="3200">
              <a:solidFill>
                <a:srgbClr val="000000"/>
              </a:solidFill>
              <a:latin typeface="Mangal"/>
              <a:ea typeface="Mangal"/>
              <a:cs typeface="Mangal"/>
              <a:sym typeface="Mangal"/>
            </a:endParaRPr>
          </a:p>
          <a:p>
            <a:pPr marL="457200" lvl="0" indent="-309880" algn="just" rtl="0">
              <a:lnSpc>
                <a:spcPct val="150000"/>
              </a:lnSpc>
              <a:spcBef>
                <a:spcPts val="0"/>
              </a:spcBef>
              <a:spcAft>
                <a:spcPts val="0"/>
              </a:spcAft>
              <a:buSzPct val="100000"/>
              <a:buFont typeface="Mangal"/>
              <a:buAutoNum type="arabicPeriod"/>
            </a:pPr>
            <a:r>
              <a:rPr lang="en-GB" sz="3200">
                <a:latin typeface="Mangal"/>
                <a:ea typeface="Mangal"/>
                <a:cs typeface="Mangal"/>
                <a:sym typeface="Mangal"/>
              </a:rPr>
              <a:t>मूल्यांकन में शिक्षार्थियों, साथियों और शिक्षकों के निर्णय शामिल होते हैं।</a:t>
            </a:r>
            <a:endParaRPr sz="3200">
              <a:latin typeface="Mangal"/>
              <a:ea typeface="Mangal"/>
              <a:cs typeface="Mangal"/>
              <a:sym typeface="Mangal"/>
            </a:endParaRPr>
          </a:p>
          <a:p>
            <a:pPr marL="457200" lvl="0" indent="-309880" algn="just" rtl="0">
              <a:lnSpc>
                <a:spcPct val="150000"/>
              </a:lnSpc>
              <a:spcBef>
                <a:spcPts val="0"/>
              </a:spcBef>
              <a:spcAft>
                <a:spcPts val="0"/>
              </a:spcAft>
              <a:buSzPct val="100000"/>
              <a:buFont typeface="Mangal"/>
              <a:buAutoNum type="arabicPeriod"/>
            </a:pPr>
            <a:r>
              <a:rPr lang="en-GB" sz="3200">
                <a:latin typeface="Mangal"/>
                <a:ea typeface="Mangal"/>
                <a:cs typeface="Mangal"/>
                <a:sym typeface="Mangal"/>
              </a:rPr>
              <a:t>मूल्यांकन में समूहों के साथ-साथ व्यक्तियों का काम भी शामिल है।</a:t>
            </a:r>
            <a:endParaRPr sz="3200">
              <a:latin typeface="Mangal"/>
              <a:ea typeface="Mangal"/>
              <a:cs typeface="Mangal"/>
              <a:sym typeface="Mang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19"/>
          <p:cNvSpPr txBox="1">
            <a:spLocks noGrp="1"/>
          </p:cNvSpPr>
          <p:nvPr>
            <p:ph type="title"/>
          </p:nvPr>
        </p:nvSpPr>
        <p:spPr>
          <a:xfrm>
            <a:off x="819150" y="222500"/>
            <a:ext cx="7505700" cy="6936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sz="4400">
                <a:solidFill>
                  <a:srgbClr val="000000"/>
                </a:solidFill>
                <a:latin typeface="Mangal"/>
                <a:ea typeface="Mangal"/>
                <a:cs typeface="Mangal"/>
                <a:sym typeface="Mangal"/>
              </a:rPr>
              <a:t>अधिगम के सन्दर्भ में प्रमुख विश्वास</a:t>
            </a:r>
            <a:endParaRPr/>
          </a:p>
        </p:txBody>
      </p:sp>
      <p:sp>
        <p:nvSpPr>
          <p:cNvPr id="165" name="Google Shape;165;p19"/>
          <p:cNvSpPr txBox="1">
            <a:spLocks noGrp="1"/>
          </p:cNvSpPr>
          <p:nvPr>
            <p:ph type="body" idx="1"/>
          </p:nvPr>
        </p:nvSpPr>
        <p:spPr>
          <a:xfrm>
            <a:off x="353375" y="916100"/>
            <a:ext cx="8297700" cy="3847800"/>
          </a:xfrm>
          <a:prstGeom prst="rect">
            <a:avLst/>
          </a:prstGeom>
        </p:spPr>
        <p:txBody>
          <a:bodyPr spcFirstLastPara="1" wrap="square" lIns="91425" tIns="91425" rIns="91425" bIns="91425" anchor="t" anchorCtr="0">
            <a:normAutofit fontScale="47500" lnSpcReduction="20000"/>
          </a:bodyPr>
          <a:lstStyle/>
          <a:p>
            <a:pPr marL="0" lvl="0" indent="0" algn="just" rtl="0">
              <a:lnSpc>
                <a:spcPct val="150000"/>
              </a:lnSpc>
              <a:spcBef>
                <a:spcPts val="800"/>
              </a:spcBef>
              <a:spcAft>
                <a:spcPts val="0"/>
              </a:spcAft>
              <a:buNone/>
            </a:pPr>
            <a:r>
              <a:rPr lang="en-GB" sz="3200" b="1">
                <a:solidFill>
                  <a:srgbClr val="002060"/>
                </a:solidFill>
                <a:latin typeface="Mangal"/>
                <a:ea typeface="Mangal"/>
                <a:cs typeface="Mangal"/>
                <a:sym typeface="Mangal"/>
              </a:rPr>
              <a:t>विश्वास-6:</a:t>
            </a:r>
            <a:r>
              <a:rPr lang="en-GB" sz="3200" b="1">
                <a:solidFill>
                  <a:srgbClr val="000000"/>
                </a:solidFill>
              </a:rPr>
              <a:t> </a:t>
            </a:r>
            <a:r>
              <a:rPr lang="en-GB" sz="3200">
                <a:solidFill>
                  <a:srgbClr val="000000"/>
                </a:solidFill>
                <a:latin typeface="Mangal"/>
                <a:ea typeface="Mangal"/>
                <a:cs typeface="Mangal"/>
                <a:sym typeface="Mangal"/>
              </a:rPr>
              <a:t>अधिगम संवेगों से सार्थक रूप से प्रभावित होता है।</a:t>
            </a:r>
            <a:endParaRPr sz="3200">
              <a:solidFill>
                <a:srgbClr val="000000"/>
              </a:solidFill>
              <a:latin typeface="Mangal"/>
              <a:ea typeface="Mangal"/>
              <a:cs typeface="Mangal"/>
              <a:sym typeface="Mangal"/>
            </a:endParaRPr>
          </a:p>
          <a:p>
            <a:pPr marL="0" lvl="0" indent="0" algn="just" rtl="0">
              <a:lnSpc>
                <a:spcPct val="150000"/>
              </a:lnSpc>
              <a:spcBef>
                <a:spcPts val="800"/>
              </a:spcBef>
              <a:spcAft>
                <a:spcPts val="0"/>
              </a:spcAft>
              <a:buNone/>
            </a:pPr>
            <a:r>
              <a:rPr lang="en-GB" sz="3200" b="1">
                <a:solidFill>
                  <a:schemeClr val="accent5"/>
                </a:solidFill>
                <a:latin typeface="Mangal"/>
                <a:ea typeface="Mangal"/>
                <a:cs typeface="Mangal"/>
                <a:sym typeface="Mangal"/>
              </a:rPr>
              <a:t>अतः शिक्षक-</a:t>
            </a:r>
            <a:endParaRPr sz="3200" b="1">
              <a:solidFill>
                <a:schemeClr val="accent5"/>
              </a:solidFill>
              <a:latin typeface="Mangal"/>
              <a:ea typeface="Mangal"/>
              <a:cs typeface="Mangal"/>
              <a:sym typeface="Mangal"/>
            </a:endParaRPr>
          </a:p>
          <a:p>
            <a:pPr marL="457200" lvl="0" indent="-340360" algn="just" rtl="0">
              <a:lnSpc>
                <a:spcPct val="150000"/>
              </a:lnSpc>
              <a:spcBef>
                <a:spcPts val="800"/>
              </a:spcBef>
              <a:spcAft>
                <a:spcPts val="0"/>
              </a:spcAft>
              <a:buSzPct val="100000"/>
              <a:buFont typeface="Mangal"/>
              <a:buAutoNum type="arabicPeriod"/>
            </a:pPr>
            <a:r>
              <a:rPr lang="en-GB" sz="3200">
                <a:latin typeface="Mangal"/>
                <a:ea typeface="Mangal"/>
                <a:cs typeface="Mangal"/>
                <a:sym typeface="Mangal"/>
              </a:rPr>
              <a:t>अधिगम हेतु सतत,सुरक्षित एवं समुचित वातावरण प्रदान करते हैं।</a:t>
            </a:r>
            <a:endParaRPr sz="3200">
              <a:solidFill>
                <a:srgbClr val="000000"/>
              </a:solidFill>
              <a:latin typeface="Mangal"/>
              <a:ea typeface="Mangal"/>
              <a:cs typeface="Mangal"/>
              <a:sym typeface="Mangal"/>
            </a:endParaRPr>
          </a:p>
          <a:p>
            <a:pPr marL="457200" lvl="0" indent="-340360" algn="just" rtl="0">
              <a:lnSpc>
                <a:spcPct val="150000"/>
              </a:lnSpc>
              <a:spcBef>
                <a:spcPts val="0"/>
              </a:spcBef>
              <a:spcAft>
                <a:spcPts val="0"/>
              </a:spcAft>
              <a:buSzPct val="100000"/>
              <a:buFont typeface="Mangal"/>
              <a:buAutoNum type="arabicPeriod"/>
            </a:pPr>
            <a:r>
              <a:rPr lang="en-GB" sz="3200">
                <a:latin typeface="Mangal"/>
                <a:ea typeface="Mangal"/>
                <a:cs typeface="Mangal"/>
                <a:sym typeface="Mangal"/>
              </a:rPr>
              <a:t>संवेगों एवं संवेगों के सन्दर्भों को स्वीकार करते हैं।</a:t>
            </a:r>
            <a:endParaRPr sz="3200">
              <a:solidFill>
                <a:srgbClr val="000000"/>
              </a:solidFill>
              <a:latin typeface="Mangal"/>
              <a:ea typeface="Mangal"/>
              <a:cs typeface="Mangal"/>
              <a:sym typeface="Mangal"/>
            </a:endParaRPr>
          </a:p>
          <a:p>
            <a:pPr marL="457200" lvl="0" indent="-340360" algn="just" rtl="0">
              <a:lnSpc>
                <a:spcPct val="150000"/>
              </a:lnSpc>
              <a:spcBef>
                <a:spcPts val="0"/>
              </a:spcBef>
              <a:spcAft>
                <a:spcPts val="0"/>
              </a:spcAft>
              <a:buSzPct val="100000"/>
              <a:buFont typeface="Mangal"/>
              <a:buAutoNum type="arabicPeriod"/>
            </a:pPr>
            <a:r>
              <a:rPr lang="en-GB" sz="3200">
                <a:latin typeface="Mangal"/>
                <a:ea typeface="Mangal"/>
                <a:cs typeface="Mangal"/>
                <a:sym typeface="Mangal"/>
              </a:rPr>
              <a:t>जब उपयुक्त होता है तब इन संवेग सन्दर्भों का अधिगम अवसरों के रूप में प्रयोग करते हैं।  </a:t>
            </a:r>
            <a:endParaRPr sz="3200">
              <a:latin typeface="Mangal"/>
              <a:ea typeface="Mangal"/>
              <a:cs typeface="Mangal"/>
              <a:sym typeface="Mangal"/>
            </a:endParaRPr>
          </a:p>
          <a:p>
            <a:pPr marL="0" lvl="0" indent="0" algn="just" rtl="0">
              <a:lnSpc>
                <a:spcPct val="150000"/>
              </a:lnSpc>
              <a:spcBef>
                <a:spcPts val="800"/>
              </a:spcBef>
              <a:spcAft>
                <a:spcPts val="0"/>
              </a:spcAft>
              <a:buNone/>
            </a:pPr>
            <a:r>
              <a:rPr lang="en-GB" sz="3200" b="1">
                <a:solidFill>
                  <a:schemeClr val="accent5"/>
                </a:solidFill>
                <a:latin typeface="Mangal"/>
                <a:ea typeface="Mangal"/>
                <a:cs typeface="Mangal"/>
                <a:sym typeface="Mangal"/>
              </a:rPr>
              <a:t>आकलन-</a:t>
            </a:r>
            <a:endParaRPr sz="3200" b="1">
              <a:solidFill>
                <a:schemeClr val="accent5"/>
              </a:solidFill>
              <a:latin typeface="Mangal"/>
              <a:ea typeface="Mangal"/>
              <a:cs typeface="Mangal"/>
              <a:sym typeface="Mangal"/>
            </a:endParaRPr>
          </a:p>
          <a:p>
            <a:pPr marL="457200" lvl="0" indent="-340360" algn="just" rtl="0">
              <a:lnSpc>
                <a:spcPct val="150000"/>
              </a:lnSpc>
              <a:spcBef>
                <a:spcPts val="800"/>
              </a:spcBef>
              <a:spcAft>
                <a:spcPts val="0"/>
              </a:spcAft>
              <a:buSzPct val="100000"/>
              <a:buFont typeface="Mangal"/>
              <a:buAutoNum type="arabicPeriod"/>
            </a:pPr>
            <a:r>
              <a:rPr lang="en-GB" sz="3200">
                <a:latin typeface="Mangal"/>
                <a:ea typeface="Mangal"/>
                <a:cs typeface="Mangal"/>
                <a:sym typeface="Mangal"/>
              </a:rPr>
              <a:t>आकलन में अधिगमकर्ता का संवेगात्मक स्वास्थ्य सम्मिलित होता है।</a:t>
            </a:r>
            <a:endParaRPr sz="3200">
              <a:solidFill>
                <a:srgbClr val="000000"/>
              </a:solidFill>
              <a:latin typeface="Mangal"/>
              <a:ea typeface="Mangal"/>
              <a:cs typeface="Mangal"/>
              <a:sym typeface="Mangal"/>
            </a:endParaRPr>
          </a:p>
          <a:p>
            <a:pPr marL="457200" lvl="0" indent="-340360" algn="just" rtl="0">
              <a:lnSpc>
                <a:spcPct val="150000"/>
              </a:lnSpc>
              <a:spcBef>
                <a:spcPts val="0"/>
              </a:spcBef>
              <a:spcAft>
                <a:spcPts val="0"/>
              </a:spcAft>
              <a:buSzPct val="100000"/>
              <a:buFont typeface="Mangal"/>
              <a:buAutoNum type="arabicPeriod"/>
            </a:pPr>
            <a:r>
              <a:rPr lang="en-GB" sz="3200">
                <a:latin typeface="Mangal"/>
                <a:ea typeface="Mangal"/>
                <a:cs typeface="Mangal"/>
                <a:sym typeface="Mangal"/>
              </a:rPr>
              <a:t>अधिगमकर्ता निगरानी करते हैं कि संवेग किस हद तक उनके अधिगम को  प्रभावित करते हैं। </a:t>
            </a:r>
            <a:endParaRPr sz="3200">
              <a:latin typeface="Mangal"/>
              <a:ea typeface="Mangal"/>
              <a:cs typeface="Mangal"/>
              <a:sym typeface="Mang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0"/>
          <p:cNvSpPr txBox="1">
            <a:spLocks noGrp="1"/>
          </p:cNvSpPr>
          <p:nvPr>
            <p:ph type="title"/>
          </p:nvPr>
        </p:nvSpPr>
        <p:spPr>
          <a:xfrm>
            <a:off x="819150" y="222500"/>
            <a:ext cx="7505700" cy="6936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sz="4400">
                <a:solidFill>
                  <a:srgbClr val="000000"/>
                </a:solidFill>
                <a:latin typeface="Mangal"/>
                <a:ea typeface="Mangal"/>
                <a:cs typeface="Mangal"/>
                <a:sym typeface="Mangal"/>
              </a:rPr>
              <a:t>अधिगम के सन्दर्भ में प्रमुख विश्वास</a:t>
            </a:r>
            <a:endParaRPr/>
          </a:p>
        </p:txBody>
      </p:sp>
      <p:sp>
        <p:nvSpPr>
          <p:cNvPr id="171" name="Google Shape;171;p20"/>
          <p:cNvSpPr txBox="1">
            <a:spLocks noGrp="1"/>
          </p:cNvSpPr>
          <p:nvPr>
            <p:ph type="body" idx="1"/>
          </p:nvPr>
        </p:nvSpPr>
        <p:spPr>
          <a:xfrm>
            <a:off x="353375" y="916100"/>
            <a:ext cx="8297700" cy="3847800"/>
          </a:xfrm>
          <a:prstGeom prst="rect">
            <a:avLst/>
          </a:prstGeom>
        </p:spPr>
        <p:txBody>
          <a:bodyPr spcFirstLastPara="1" wrap="square" lIns="91425" tIns="91425" rIns="91425" bIns="91425" anchor="t" anchorCtr="0">
            <a:normAutofit fontScale="55000" lnSpcReduction="20000"/>
          </a:bodyPr>
          <a:lstStyle/>
          <a:p>
            <a:pPr marL="0" lvl="0" indent="0" algn="just" rtl="0">
              <a:lnSpc>
                <a:spcPct val="150000"/>
              </a:lnSpc>
              <a:spcBef>
                <a:spcPts val="800"/>
              </a:spcBef>
              <a:spcAft>
                <a:spcPts val="0"/>
              </a:spcAft>
              <a:buNone/>
            </a:pPr>
            <a:r>
              <a:rPr lang="en-GB" sz="3200" b="1">
                <a:solidFill>
                  <a:srgbClr val="002060"/>
                </a:solidFill>
                <a:latin typeface="Mangal"/>
                <a:ea typeface="Mangal"/>
                <a:cs typeface="Mangal"/>
                <a:sym typeface="Mangal"/>
              </a:rPr>
              <a:t>विश्वास-7:</a:t>
            </a:r>
            <a:r>
              <a:rPr lang="en-GB" sz="3200" b="1">
                <a:solidFill>
                  <a:srgbClr val="000000"/>
                </a:solidFill>
              </a:rPr>
              <a:t> </a:t>
            </a:r>
            <a:r>
              <a:rPr lang="en-GB" sz="3200">
                <a:solidFill>
                  <a:srgbClr val="000000"/>
                </a:solidFill>
                <a:latin typeface="Mangal"/>
                <a:ea typeface="Mangal"/>
                <a:cs typeface="Mangal"/>
                <a:sym typeface="Mangal"/>
              </a:rPr>
              <a:t>आत्म-अवधारणा प्रेरणा एवं अधिगम को प्रत्यक्ष रूप से प्रभावित करती है।</a:t>
            </a:r>
            <a:endParaRPr sz="3200">
              <a:solidFill>
                <a:srgbClr val="000000"/>
              </a:solidFill>
              <a:latin typeface="Mangal"/>
              <a:ea typeface="Mangal"/>
              <a:cs typeface="Mangal"/>
              <a:sym typeface="Mangal"/>
            </a:endParaRPr>
          </a:p>
          <a:p>
            <a:pPr marL="0" lvl="0" indent="0" algn="just" rtl="0">
              <a:lnSpc>
                <a:spcPct val="150000"/>
              </a:lnSpc>
              <a:spcBef>
                <a:spcPts val="800"/>
              </a:spcBef>
              <a:spcAft>
                <a:spcPts val="0"/>
              </a:spcAft>
              <a:buNone/>
            </a:pPr>
            <a:r>
              <a:rPr lang="en-GB" sz="3200" b="1">
                <a:solidFill>
                  <a:schemeClr val="accent5"/>
                </a:solidFill>
                <a:latin typeface="Mangal"/>
                <a:ea typeface="Mangal"/>
                <a:cs typeface="Mangal"/>
                <a:sym typeface="Mangal"/>
              </a:rPr>
              <a:t>अतः शिक्षक-</a:t>
            </a:r>
            <a:endParaRPr sz="3200" b="1">
              <a:solidFill>
                <a:schemeClr val="accent5"/>
              </a:solidFill>
              <a:latin typeface="Mangal"/>
              <a:ea typeface="Mangal"/>
              <a:cs typeface="Mangal"/>
              <a:sym typeface="Mangal"/>
            </a:endParaRPr>
          </a:p>
          <a:p>
            <a:pPr marL="457200" lvl="0" indent="-355600" algn="just" rtl="0">
              <a:lnSpc>
                <a:spcPct val="150000"/>
              </a:lnSpc>
              <a:spcBef>
                <a:spcPts val="800"/>
              </a:spcBef>
              <a:spcAft>
                <a:spcPts val="0"/>
              </a:spcAft>
              <a:buSzPct val="100000"/>
              <a:buFont typeface="Mangal"/>
              <a:buAutoNum type="arabicPeriod"/>
            </a:pPr>
            <a:r>
              <a:rPr lang="en-GB" sz="3200">
                <a:latin typeface="Mangal"/>
                <a:ea typeface="Mangal"/>
                <a:cs typeface="Mangal"/>
                <a:sym typeface="Mangal"/>
              </a:rPr>
              <a:t>अधिगमकर्ताओं की क्षमताओं में सकारात्मक अपेक्षाओं और विश्वास का संचार करते हैं।</a:t>
            </a:r>
            <a:endParaRPr sz="3200">
              <a:solidFill>
                <a:srgbClr val="000000"/>
              </a:solidFill>
              <a:latin typeface="Mangal"/>
              <a:ea typeface="Mangal"/>
              <a:cs typeface="Mangal"/>
              <a:sym typeface="Mangal"/>
            </a:endParaRPr>
          </a:p>
          <a:p>
            <a:pPr marL="457200" lvl="0" indent="-355600" algn="just" rtl="0">
              <a:lnSpc>
                <a:spcPct val="150000"/>
              </a:lnSpc>
              <a:spcBef>
                <a:spcPts val="0"/>
              </a:spcBef>
              <a:spcAft>
                <a:spcPts val="0"/>
              </a:spcAft>
              <a:buSzPct val="100000"/>
              <a:buFont typeface="Mangal"/>
              <a:buAutoNum type="arabicPeriod"/>
            </a:pPr>
            <a:r>
              <a:rPr lang="en-GB" sz="3200">
                <a:latin typeface="Mangal"/>
                <a:ea typeface="Mangal"/>
                <a:cs typeface="Mangal"/>
                <a:sym typeface="Mangal"/>
              </a:rPr>
              <a:t>अधिगमकर्ता के विचारों को स्वीकार करते हैं तथा समुचित प्रगति पर प्रसन्नता का वातावरण निर्मित करते हैं।  </a:t>
            </a:r>
            <a:endParaRPr sz="3200">
              <a:latin typeface="Mangal"/>
              <a:ea typeface="Mangal"/>
              <a:cs typeface="Mangal"/>
              <a:sym typeface="Mangal"/>
            </a:endParaRPr>
          </a:p>
          <a:p>
            <a:pPr marL="0" lvl="0" indent="0" algn="just" rtl="0">
              <a:lnSpc>
                <a:spcPct val="150000"/>
              </a:lnSpc>
              <a:spcBef>
                <a:spcPts val="800"/>
              </a:spcBef>
              <a:spcAft>
                <a:spcPts val="0"/>
              </a:spcAft>
              <a:buNone/>
            </a:pPr>
            <a:r>
              <a:rPr lang="en-GB" sz="3200" b="1">
                <a:solidFill>
                  <a:schemeClr val="accent5"/>
                </a:solidFill>
                <a:latin typeface="Mangal"/>
                <a:ea typeface="Mangal"/>
                <a:cs typeface="Mangal"/>
                <a:sym typeface="Mangal"/>
              </a:rPr>
              <a:t>आकलन-</a:t>
            </a:r>
            <a:endParaRPr sz="3200" b="1">
              <a:solidFill>
                <a:schemeClr val="accent5"/>
              </a:solidFill>
              <a:latin typeface="Mangal"/>
              <a:ea typeface="Mangal"/>
              <a:cs typeface="Mangal"/>
              <a:sym typeface="Mangal"/>
            </a:endParaRPr>
          </a:p>
          <a:p>
            <a:pPr marL="457200" lvl="0" indent="-355600" algn="just" rtl="0">
              <a:lnSpc>
                <a:spcPct val="150000"/>
              </a:lnSpc>
              <a:spcBef>
                <a:spcPts val="800"/>
              </a:spcBef>
              <a:spcAft>
                <a:spcPts val="0"/>
              </a:spcAft>
              <a:buSzPct val="100000"/>
              <a:buFont typeface="Mangal"/>
              <a:buAutoNum type="arabicPeriod"/>
            </a:pPr>
            <a:r>
              <a:rPr lang="en-GB" sz="3200">
                <a:latin typeface="Mangal"/>
                <a:ea typeface="Mangal"/>
                <a:cs typeface="Mangal"/>
                <a:sym typeface="Mangal"/>
              </a:rPr>
              <a:t>मूल्यांकन समय पर, सटीक और रचनात्मक प्रतिक्रिया प्रदान करता है। </a:t>
            </a:r>
            <a:endParaRPr sz="3200">
              <a:latin typeface="Mangal"/>
              <a:ea typeface="Mangal"/>
              <a:cs typeface="Mangal"/>
              <a:sym typeface="Mang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21"/>
          <p:cNvSpPr txBox="1">
            <a:spLocks noGrp="1"/>
          </p:cNvSpPr>
          <p:nvPr>
            <p:ph type="title"/>
          </p:nvPr>
        </p:nvSpPr>
        <p:spPr>
          <a:xfrm>
            <a:off x="819150" y="222500"/>
            <a:ext cx="7505700" cy="6936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sz="4400">
                <a:solidFill>
                  <a:srgbClr val="000000"/>
                </a:solidFill>
                <a:latin typeface="Mangal"/>
                <a:ea typeface="Mangal"/>
                <a:cs typeface="Mangal"/>
                <a:sym typeface="Mangal"/>
              </a:rPr>
              <a:t>अधिगम के सन्दर्भ में प्रमुख विश्वास</a:t>
            </a:r>
            <a:endParaRPr/>
          </a:p>
        </p:txBody>
      </p:sp>
      <p:sp>
        <p:nvSpPr>
          <p:cNvPr id="177" name="Google Shape;177;p21"/>
          <p:cNvSpPr txBox="1">
            <a:spLocks noGrp="1"/>
          </p:cNvSpPr>
          <p:nvPr>
            <p:ph type="body" idx="1"/>
          </p:nvPr>
        </p:nvSpPr>
        <p:spPr>
          <a:xfrm>
            <a:off x="353375" y="916100"/>
            <a:ext cx="8297700" cy="3847800"/>
          </a:xfrm>
          <a:prstGeom prst="rect">
            <a:avLst/>
          </a:prstGeom>
        </p:spPr>
        <p:txBody>
          <a:bodyPr spcFirstLastPara="1" wrap="square" lIns="91425" tIns="91425" rIns="91425" bIns="91425" anchor="t" anchorCtr="0">
            <a:normAutofit fontScale="32500" lnSpcReduction="20000"/>
          </a:bodyPr>
          <a:lstStyle/>
          <a:p>
            <a:pPr marL="0" lvl="0" indent="0" algn="just" rtl="0">
              <a:lnSpc>
                <a:spcPct val="150000"/>
              </a:lnSpc>
              <a:spcBef>
                <a:spcPts val="800"/>
              </a:spcBef>
              <a:spcAft>
                <a:spcPts val="0"/>
              </a:spcAft>
              <a:buNone/>
            </a:pPr>
            <a:r>
              <a:rPr lang="en-GB" sz="3200" b="1">
                <a:solidFill>
                  <a:srgbClr val="002060"/>
                </a:solidFill>
                <a:latin typeface="Mangal"/>
                <a:ea typeface="Mangal"/>
                <a:cs typeface="Mangal"/>
                <a:sym typeface="Mangal"/>
              </a:rPr>
              <a:t>विश्वास-8:</a:t>
            </a:r>
            <a:r>
              <a:rPr lang="en-GB" sz="3200" b="1">
                <a:solidFill>
                  <a:srgbClr val="000000"/>
                </a:solidFill>
              </a:rPr>
              <a:t> </a:t>
            </a:r>
            <a:r>
              <a:rPr lang="en-GB" sz="3200">
                <a:solidFill>
                  <a:srgbClr val="000000"/>
                </a:solidFill>
              </a:rPr>
              <a:t>अधिगम तब अधिक प्रभावी होता है जब </a:t>
            </a:r>
            <a:r>
              <a:rPr lang="en-GB" sz="3200">
                <a:solidFill>
                  <a:srgbClr val="000000"/>
                </a:solidFill>
                <a:latin typeface="Mangal"/>
                <a:ea typeface="Mangal"/>
                <a:cs typeface="Mangal"/>
                <a:sym typeface="Mangal"/>
              </a:rPr>
              <a:t>ज्ञान अथवा सूचना सार्थक अनुभवों और अंतःक्रियाओं से अंतर्निहित होती है।</a:t>
            </a:r>
            <a:endParaRPr sz="3200">
              <a:solidFill>
                <a:srgbClr val="000000"/>
              </a:solidFill>
              <a:latin typeface="Mangal"/>
              <a:ea typeface="Mangal"/>
              <a:cs typeface="Mangal"/>
              <a:sym typeface="Mangal"/>
            </a:endParaRPr>
          </a:p>
          <a:p>
            <a:pPr marL="0" lvl="0" indent="0" algn="just" rtl="0">
              <a:lnSpc>
                <a:spcPct val="150000"/>
              </a:lnSpc>
              <a:spcBef>
                <a:spcPts val="800"/>
              </a:spcBef>
              <a:spcAft>
                <a:spcPts val="0"/>
              </a:spcAft>
              <a:buNone/>
            </a:pPr>
            <a:r>
              <a:rPr lang="en-GB" sz="3200" b="1">
                <a:solidFill>
                  <a:schemeClr val="accent5"/>
                </a:solidFill>
                <a:latin typeface="Mangal"/>
                <a:ea typeface="Mangal"/>
                <a:cs typeface="Mangal"/>
                <a:sym typeface="Mangal"/>
              </a:rPr>
              <a:t>अतः शिक्षक-</a:t>
            </a:r>
            <a:endParaRPr sz="3200" b="1">
              <a:solidFill>
                <a:schemeClr val="accent5"/>
              </a:solidFill>
              <a:latin typeface="Mangal"/>
              <a:ea typeface="Mangal"/>
              <a:cs typeface="Mangal"/>
              <a:sym typeface="Mangal"/>
            </a:endParaRPr>
          </a:p>
          <a:p>
            <a:pPr marL="457200" lvl="0" indent="-309880" algn="just" rtl="0">
              <a:lnSpc>
                <a:spcPct val="150000"/>
              </a:lnSpc>
              <a:spcBef>
                <a:spcPts val="800"/>
              </a:spcBef>
              <a:spcAft>
                <a:spcPts val="0"/>
              </a:spcAft>
              <a:buSzPct val="100000"/>
              <a:buFont typeface="Mangal"/>
              <a:buAutoNum type="arabicPeriod"/>
            </a:pPr>
            <a:r>
              <a:rPr lang="en-GB" sz="3200">
                <a:latin typeface="Mangal"/>
                <a:ea typeface="Mangal"/>
                <a:cs typeface="Mangal"/>
                <a:sym typeface="Mangal"/>
              </a:rPr>
              <a:t>योजनाबद्ध कार्य करते हैं, अधिगमकर्ताओं के साथ अंतःक्रिया की योजना बनाते है।</a:t>
            </a:r>
            <a:endParaRPr sz="3200">
              <a:solidFill>
                <a:srgbClr val="000000"/>
              </a:solidFill>
              <a:latin typeface="Mangal"/>
              <a:ea typeface="Mangal"/>
              <a:cs typeface="Mangal"/>
              <a:sym typeface="Mangal"/>
            </a:endParaRPr>
          </a:p>
          <a:p>
            <a:pPr marL="457200" lvl="0" indent="-309880" algn="just" rtl="0">
              <a:lnSpc>
                <a:spcPct val="150000"/>
              </a:lnSpc>
              <a:spcBef>
                <a:spcPts val="0"/>
              </a:spcBef>
              <a:spcAft>
                <a:spcPts val="0"/>
              </a:spcAft>
              <a:buSzPct val="100000"/>
              <a:buFont typeface="Mangal"/>
              <a:buAutoNum type="arabicPeriod"/>
            </a:pPr>
            <a:r>
              <a:rPr lang="en-GB" sz="3200">
                <a:latin typeface="Mangal"/>
                <a:ea typeface="Mangal"/>
                <a:cs typeface="Mangal"/>
                <a:sym typeface="Mangal"/>
              </a:rPr>
              <a:t>अधिगमकर्ता के समक्ष अपने विचारों एवं अपेक्षित परिणामों को स्पष्ट करते हैं।</a:t>
            </a:r>
            <a:endParaRPr sz="3200">
              <a:latin typeface="Mangal"/>
              <a:ea typeface="Mangal"/>
              <a:cs typeface="Mangal"/>
              <a:sym typeface="Mangal"/>
            </a:endParaRPr>
          </a:p>
          <a:p>
            <a:pPr marL="457200" lvl="0" indent="-309880" algn="just" rtl="0">
              <a:lnSpc>
                <a:spcPct val="150000"/>
              </a:lnSpc>
              <a:spcBef>
                <a:spcPts val="0"/>
              </a:spcBef>
              <a:spcAft>
                <a:spcPts val="0"/>
              </a:spcAft>
              <a:buSzPct val="100000"/>
              <a:buFont typeface="Mangal"/>
              <a:buAutoNum type="arabicPeriod"/>
            </a:pPr>
            <a:r>
              <a:rPr lang="en-GB" sz="3200">
                <a:latin typeface="Mangal"/>
                <a:ea typeface="Mangal"/>
                <a:cs typeface="Mangal"/>
                <a:sym typeface="Mangal"/>
              </a:rPr>
              <a:t>अधिगम के लक्ष्य निर्धारण में अधिगमकर्ताओं को सम्मिलित करते हैं।</a:t>
            </a:r>
            <a:endParaRPr sz="3200">
              <a:latin typeface="Mangal"/>
              <a:ea typeface="Mangal"/>
              <a:cs typeface="Mangal"/>
              <a:sym typeface="Mangal"/>
            </a:endParaRPr>
          </a:p>
          <a:p>
            <a:pPr marL="457200" lvl="0" indent="-309880" algn="just" rtl="0">
              <a:lnSpc>
                <a:spcPct val="150000"/>
              </a:lnSpc>
              <a:spcBef>
                <a:spcPts val="0"/>
              </a:spcBef>
              <a:spcAft>
                <a:spcPts val="0"/>
              </a:spcAft>
              <a:buSzPct val="100000"/>
              <a:buFont typeface="Mangal"/>
              <a:buAutoNum type="arabicPeriod"/>
            </a:pPr>
            <a:r>
              <a:rPr lang="en-GB" sz="3200">
                <a:latin typeface="Mangal"/>
                <a:ea typeface="Mangal"/>
                <a:cs typeface="Mangal"/>
                <a:sym typeface="Mangal"/>
              </a:rPr>
              <a:t>काल्पनिक और व्यावहारिक परिस्थितियों के अनुभवों से सम्बंधित अधिगम को परस्पर सम्बद्ध करते हैं।</a:t>
            </a:r>
            <a:endParaRPr sz="3200">
              <a:latin typeface="Mangal"/>
              <a:ea typeface="Mangal"/>
              <a:cs typeface="Mangal"/>
              <a:sym typeface="Mangal"/>
            </a:endParaRPr>
          </a:p>
          <a:p>
            <a:pPr marL="457200" lvl="0" indent="-309880" algn="just" rtl="0">
              <a:lnSpc>
                <a:spcPct val="150000"/>
              </a:lnSpc>
              <a:spcBef>
                <a:spcPts val="0"/>
              </a:spcBef>
              <a:spcAft>
                <a:spcPts val="0"/>
              </a:spcAft>
              <a:buSzPct val="100000"/>
              <a:buFont typeface="Mangal"/>
              <a:buAutoNum type="arabicPeriod"/>
            </a:pPr>
            <a:r>
              <a:rPr lang="en-GB" sz="3200">
                <a:latin typeface="Mangal"/>
                <a:ea typeface="Mangal"/>
                <a:cs typeface="Mangal"/>
                <a:sym typeface="Mangal"/>
              </a:rPr>
              <a:t>अधिगमकर्ता के अनुभवों एवं रुचियों को अध्यापन से सम्बद्ध करते हैं।</a:t>
            </a:r>
            <a:endParaRPr sz="3200">
              <a:latin typeface="Mangal"/>
              <a:ea typeface="Mangal"/>
              <a:cs typeface="Mangal"/>
              <a:sym typeface="Mangal"/>
            </a:endParaRPr>
          </a:p>
          <a:p>
            <a:pPr marL="457200" lvl="0" indent="-309880" algn="just" rtl="0">
              <a:lnSpc>
                <a:spcPct val="150000"/>
              </a:lnSpc>
              <a:spcBef>
                <a:spcPts val="0"/>
              </a:spcBef>
              <a:spcAft>
                <a:spcPts val="0"/>
              </a:spcAft>
              <a:buSzPct val="100000"/>
              <a:buFont typeface="Mangal"/>
              <a:buAutoNum type="arabicPeriod"/>
            </a:pPr>
            <a:r>
              <a:rPr lang="en-GB" sz="3200">
                <a:latin typeface="Mangal"/>
                <a:ea typeface="Mangal"/>
                <a:cs typeface="Mangal"/>
                <a:sym typeface="Mangal"/>
              </a:rPr>
              <a:t>बहु-संवेदी अनुभवों में अधिगमकर्ता को संलग्न करें।  </a:t>
            </a:r>
            <a:endParaRPr sz="3200">
              <a:latin typeface="Mangal"/>
              <a:ea typeface="Mangal"/>
              <a:cs typeface="Mangal"/>
              <a:sym typeface="Mangal"/>
            </a:endParaRPr>
          </a:p>
          <a:p>
            <a:pPr marL="0" lvl="0" indent="0" algn="just" rtl="0">
              <a:lnSpc>
                <a:spcPct val="150000"/>
              </a:lnSpc>
              <a:spcBef>
                <a:spcPts val="800"/>
              </a:spcBef>
              <a:spcAft>
                <a:spcPts val="0"/>
              </a:spcAft>
              <a:buNone/>
            </a:pPr>
            <a:r>
              <a:rPr lang="en-GB" sz="3200" b="1">
                <a:solidFill>
                  <a:schemeClr val="accent5"/>
                </a:solidFill>
                <a:latin typeface="Mangal"/>
                <a:ea typeface="Mangal"/>
                <a:cs typeface="Mangal"/>
                <a:sym typeface="Mangal"/>
              </a:rPr>
              <a:t>आकलन-</a:t>
            </a:r>
            <a:endParaRPr sz="3200" b="1">
              <a:solidFill>
                <a:schemeClr val="accent5"/>
              </a:solidFill>
              <a:latin typeface="Mangal"/>
              <a:ea typeface="Mangal"/>
              <a:cs typeface="Mangal"/>
              <a:sym typeface="Mangal"/>
            </a:endParaRPr>
          </a:p>
          <a:p>
            <a:pPr marL="457200" lvl="0" indent="-309880" algn="just" rtl="0">
              <a:lnSpc>
                <a:spcPct val="150000"/>
              </a:lnSpc>
              <a:spcBef>
                <a:spcPts val="800"/>
              </a:spcBef>
              <a:spcAft>
                <a:spcPts val="0"/>
              </a:spcAft>
              <a:buSzPct val="100000"/>
              <a:buFont typeface="Mangal"/>
              <a:buAutoNum type="arabicPeriod"/>
            </a:pPr>
            <a:r>
              <a:rPr lang="en-GB" sz="3200">
                <a:latin typeface="Mangal"/>
                <a:ea typeface="Mangal"/>
                <a:cs typeface="Mangal"/>
                <a:sym typeface="Mangal"/>
              </a:rPr>
              <a:t>अधिगमकर्ता स्पष्ट रहता है कि क्या मूल्यांकन किया जा रहा है।</a:t>
            </a:r>
            <a:endParaRPr sz="3200">
              <a:latin typeface="Mangal"/>
              <a:ea typeface="Mangal"/>
              <a:cs typeface="Mangal"/>
              <a:sym typeface="Mangal"/>
            </a:endParaRPr>
          </a:p>
          <a:p>
            <a:pPr marL="457200" lvl="0" indent="-309880" algn="just" rtl="0">
              <a:lnSpc>
                <a:spcPct val="150000"/>
              </a:lnSpc>
              <a:spcBef>
                <a:spcPts val="0"/>
              </a:spcBef>
              <a:spcAft>
                <a:spcPts val="0"/>
              </a:spcAft>
              <a:buSzPct val="100000"/>
              <a:buFont typeface="Mangal"/>
              <a:buAutoNum type="arabicPeriod"/>
            </a:pPr>
            <a:r>
              <a:rPr lang="en-GB" sz="3200">
                <a:latin typeface="Mangal"/>
                <a:ea typeface="Mangal"/>
                <a:cs typeface="Mangal"/>
                <a:sym typeface="Mangal"/>
              </a:rPr>
              <a:t>मूल्यांकन अधिगमकर्ता को उनके वास्तविक अधिगम को प्रदर्शित करने के लिए प्रोत्साहित करता है। </a:t>
            </a:r>
            <a:endParaRPr sz="3200">
              <a:latin typeface="Mangal"/>
              <a:ea typeface="Mangal"/>
              <a:cs typeface="Mangal"/>
              <a:sym typeface="Mangal"/>
            </a:endParaRPr>
          </a:p>
          <a:p>
            <a:pPr marL="457200" lvl="0" indent="-309880" algn="just" rtl="0">
              <a:lnSpc>
                <a:spcPct val="150000"/>
              </a:lnSpc>
              <a:spcBef>
                <a:spcPts val="0"/>
              </a:spcBef>
              <a:spcAft>
                <a:spcPts val="0"/>
              </a:spcAft>
              <a:buSzPct val="100000"/>
              <a:buFont typeface="Mangal"/>
              <a:buAutoNum type="arabicPeriod"/>
            </a:pPr>
            <a:r>
              <a:rPr lang="en-GB" sz="3200">
                <a:latin typeface="Mangal"/>
                <a:ea typeface="Mangal"/>
                <a:cs typeface="Mangal"/>
                <a:sym typeface="Mangal"/>
              </a:rPr>
              <a:t>मूल्यांकन स्वयं  में एक केंद्रीय अधिगम अनुभव होता है। </a:t>
            </a:r>
            <a:endParaRPr sz="3200">
              <a:latin typeface="Mangal"/>
              <a:ea typeface="Mangal"/>
              <a:cs typeface="Mangal"/>
              <a:sym typeface="Mangal"/>
            </a:endParaRPr>
          </a:p>
          <a:p>
            <a:pPr marL="457200" lvl="0" indent="-309880" algn="just" rtl="0">
              <a:lnSpc>
                <a:spcPct val="150000"/>
              </a:lnSpc>
              <a:spcBef>
                <a:spcPts val="0"/>
              </a:spcBef>
              <a:spcAft>
                <a:spcPts val="0"/>
              </a:spcAft>
              <a:buSzPct val="100000"/>
              <a:buFont typeface="Mangal"/>
              <a:buAutoNum type="arabicPeriod"/>
            </a:pPr>
            <a:r>
              <a:rPr lang="en-GB" sz="3200">
                <a:latin typeface="Mangal"/>
                <a:ea typeface="Mangal"/>
                <a:cs typeface="Mangal"/>
                <a:sym typeface="Mangal"/>
              </a:rPr>
              <a:t>आकलन कार्य वास्तविक दुनिया के संदर्भों पर जहां संभव हो वहां आधारित होते हैं और आवर्ती शिक्षा में अंतर्निहित होते हैं।</a:t>
            </a:r>
            <a:endParaRPr sz="3200">
              <a:latin typeface="Mangal"/>
              <a:ea typeface="Mangal"/>
              <a:cs typeface="Mangal"/>
              <a:sym typeface="Mangal"/>
            </a:endParaRPr>
          </a:p>
        </p:txBody>
      </p:sp>
    </p:spTree>
  </p:cSld>
  <p:clrMapOvr>
    <a:masterClrMapping/>
  </p:clrMapOvr>
</p:sld>
</file>

<file path=ppt/theme/theme1.xml><?xml version="1.0" encoding="utf-8"?>
<a:theme xmlns:a="http://schemas.openxmlformats.org/drawingml/2006/main"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1546</Words>
  <Application>Microsoft Office PowerPoint</Application>
  <PresentationFormat>On-screen Show (16:9)</PresentationFormat>
  <Paragraphs>127</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Nunito</vt:lpstr>
      <vt:lpstr>Mangal</vt:lpstr>
      <vt:lpstr>Calibri</vt:lpstr>
      <vt:lpstr>Roboto</vt:lpstr>
      <vt:lpstr>Shift</vt:lpstr>
      <vt:lpstr>Core Beliefs about Learning अधिगम के सन्दर्भ में प्रमुख विश्वास</vt:lpstr>
      <vt:lpstr>अधिगम के सन्दर्भ में प्रमुख विश्वास</vt:lpstr>
      <vt:lpstr>अधिगम के सन्दर्भ में प्रमुख विश्वास</vt:lpstr>
      <vt:lpstr>अधिगम के सन्दर्भ में प्रमुख विश्वास</vt:lpstr>
      <vt:lpstr>अधिगम के सन्दर्भ में प्रमुख विश्वास</vt:lpstr>
      <vt:lpstr>अधिगम के सन्दर्भ में प्रमुख विश्वास</vt:lpstr>
      <vt:lpstr>अधिगम के सन्दर्भ में प्रमुख विश्वास</vt:lpstr>
      <vt:lpstr>अधिगम के सन्दर्भ में प्रमुख विश्वास</vt:lpstr>
      <vt:lpstr>अधिगम के सन्दर्भ में प्रमुख विश्वास</vt:lpstr>
      <vt:lpstr>अधिगम के सन्दर्भ में प्रमुख विश्वास</vt:lpstr>
      <vt:lpstr>अधिगम के सन्दर्भ में प्रमुख विश्वास</vt:lpstr>
      <vt:lpstr>अधिगम के सन्दर्भ में प्रमुख विश्वास</vt:lpstr>
      <vt:lpstr>अधिगम के सन्दर्भ में प्रमुख विश्वास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Core Beliefs about Learning अधिगम के सन्दर्भ में प्रमुख विश्वास</dc:title>
  <cp:lastModifiedBy>sampark</cp:lastModifiedBy>
  <cp:revision>1</cp:revision>
  <dcterms:modified xsi:type="dcterms:W3CDTF">2021-08-10T12:04:40Z</dcterms:modified>
</cp:coreProperties>
</file>